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4"/>
    <p:sldMasterId id="2147483720" r:id="rId5"/>
    <p:sldMasterId id="2147483732" r:id="rId6"/>
  </p:sldMasterIdLst>
  <p:notesMasterIdLst>
    <p:notesMasterId r:id="rId35"/>
  </p:notesMasterIdLst>
  <p:handoutMasterIdLst>
    <p:handoutMasterId r:id="rId36"/>
  </p:handoutMasterIdLst>
  <p:sldIdLst>
    <p:sldId id="365" r:id="rId7"/>
    <p:sldId id="362" r:id="rId8"/>
    <p:sldId id="501" r:id="rId9"/>
    <p:sldId id="556" r:id="rId10"/>
    <p:sldId id="557" r:id="rId11"/>
    <p:sldId id="559" r:id="rId12"/>
    <p:sldId id="477" r:id="rId13"/>
    <p:sldId id="570" r:id="rId14"/>
    <p:sldId id="571" r:id="rId15"/>
    <p:sldId id="572" r:id="rId16"/>
    <p:sldId id="573" r:id="rId17"/>
    <p:sldId id="548" r:id="rId18"/>
    <p:sldId id="524" r:id="rId19"/>
    <p:sldId id="560" r:id="rId20"/>
    <p:sldId id="550" r:id="rId21"/>
    <p:sldId id="551" r:id="rId22"/>
    <p:sldId id="552" r:id="rId23"/>
    <p:sldId id="561" r:id="rId24"/>
    <p:sldId id="553" r:id="rId25"/>
    <p:sldId id="554" r:id="rId26"/>
    <p:sldId id="523" r:id="rId27"/>
    <p:sldId id="562" r:id="rId28"/>
    <p:sldId id="563" r:id="rId29"/>
    <p:sldId id="564" r:id="rId30"/>
    <p:sldId id="566" r:id="rId31"/>
    <p:sldId id="565" r:id="rId32"/>
    <p:sldId id="568" r:id="rId33"/>
    <p:sldId id="569" r:id="rId34"/>
  </p:sldIdLst>
  <p:sldSz cx="9144000" cy="5715000" type="screen16x10"/>
  <p:notesSz cx="6797675" cy="98742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1AC46BB-03C8-47AA-B2CC-55198C18ABD2}">
          <p14:sldIdLst>
            <p14:sldId id="365"/>
            <p14:sldId id="362"/>
            <p14:sldId id="501"/>
            <p14:sldId id="556"/>
            <p14:sldId id="557"/>
            <p14:sldId id="559"/>
            <p14:sldId id="477"/>
            <p14:sldId id="570"/>
            <p14:sldId id="571"/>
            <p14:sldId id="572"/>
            <p14:sldId id="573"/>
            <p14:sldId id="548"/>
            <p14:sldId id="524"/>
            <p14:sldId id="560"/>
            <p14:sldId id="550"/>
            <p14:sldId id="551"/>
            <p14:sldId id="552"/>
            <p14:sldId id="561"/>
            <p14:sldId id="553"/>
            <p14:sldId id="554"/>
            <p14:sldId id="523"/>
            <p14:sldId id="562"/>
            <p14:sldId id="563"/>
            <p14:sldId id="564"/>
            <p14:sldId id="566"/>
          </p14:sldIdLst>
        </p14:section>
        <p14:section name="Раздел без заголовка" id="{3B042C22-AE4A-4CB6-8657-AE0814A607F5}">
          <p14:sldIdLst>
            <p14:sldId id="565"/>
            <p14:sldId id="568"/>
            <p14:sldId id="569"/>
          </p14:sldIdLst>
        </p14:section>
        <p14:section name="Раздел без заголовка" id="{3F1C7B65-CFB2-447B-A2CB-0F2C55AA6753}">
          <p14:sldIdLst/>
        </p14:section>
      </p14:sectionLst>
    </p:ext>
    <p:ext uri="{EFAFB233-063F-42B5-8137-9DF3F51BA10A}">
      <p15:sldGuideLst xmlns="" xmlns:p15="http://schemas.microsoft.com/office/powerpoint/2012/main">
        <p15:guide id="1" orient="horz" pos="2160">
          <p15:clr>
            <a:srgbClr val="A4A3A4"/>
          </p15:clr>
        </p15:guide>
        <p15:guide id="2" pos="2880">
          <p15:clr>
            <a:srgbClr val="A4A3A4"/>
          </p15:clr>
        </p15:guide>
        <p15:guide id="3" orient="horz" pos="18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348" autoAdjust="0"/>
    <p:restoredTop sz="96404" autoAdjust="0"/>
  </p:normalViewPr>
  <p:slideViewPr>
    <p:cSldViewPr>
      <p:cViewPr>
        <p:scale>
          <a:sx n="120" d="100"/>
          <a:sy n="120" d="100"/>
        </p:scale>
        <p:origin x="-168" y="558"/>
      </p:cViewPr>
      <p:guideLst>
        <p:guide orient="horz" pos="2160"/>
        <p:guide orient="horz" pos="1800"/>
        <p:guide pos="2880"/>
      </p:guideLst>
    </p:cSldViewPr>
  </p:slideViewPr>
  <p:notesTextViewPr>
    <p:cViewPr>
      <p:scale>
        <a:sx n="1" d="1"/>
        <a:sy n="1" d="1"/>
      </p:scale>
      <p:origin x="0" y="0"/>
    </p:cViewPr>
  </p:notesTextViewPr>
  <p:sorterViewPr>
    <p:cViewPr>
      <p:scale>
        <a:sx n="100" d="100"/>
        <a:sy n="100" d="100"/>
      </p:scale>
      <p:origin x="0" y="130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4"/>
            <a:ext cx="2946400" cy="495302"/>
          </a:xfrm>
          <a:prstGeom prst="rect">
            <a:avLst/>
          </a:prstGeom>
        </p:spPr>
        <p:txBody>
          <a:bodyPr vert="horz" lIns="91420" tIns="45710" rIns="91420" bIns="45710" rtlCol="0"/>
          <a:lstStyle>
            <a:lvl1pPr algn="l">
              <a:defRPr sz="1200"/>
            </a:lvl1pPr>
          </a:lstStyle>
          <a:p>
            <a:endParaRPr lang="en-US"/>
          </a:p>
        </p:txBody>
      </p:sp>
      <p:sp>
        <p:nvSpPr>
          <p:cNvPr id="3" name="Date Placeholder 2"/>
          <p:cNvSpPr>
            <a:spLocks noGrp="1"/>
          </p:cNvSpPr>
          <p:nvPr>
            <p:ph type="dt" sz="quarter" idx="1"/>
          </p:nvPr>
        </p:nvSpPr>
        <p:spPr>
          <a:xfrm>
            <a:off x="3849687" y="4"/>
            <a:ext cx="2946400" cy="495302"/>
          </a:xfrm>
          <a:prstGeom prst="rect">
            <a:avLst/>
          </a:prstGeom>
        </p:spPr>
        <p:txBody>
          <a:bodyPr vert="horz" lIns="91420" tIns="45710" rIns="91420" bIns="45710" rtlCol="0"/>
          <a:lstStyle>
            <a:lvl1pPr algn="r">
              <a:defRPr sz="1200"/>
            </a:lvl1pPr>
          </a:lstStyle>
          <a:p>
            <a:fld id="{6F6B6A2F-6D07-4625-A82B-46757E9AFC84}" type="datetimeFigureOut">
              <a:rPr lang="en-US" smtClean="0"/>
              <a:pPr/>
              <a:t>1/20/2021</a:t>
            </a:fld>
            <a:endParaRPr lang="en-US"/>
          </a:p>
        </p:txBody>
      </p:sp>
      <p:sp>
        <p:nvSpPr>
          <p:cNvPr id="4" name="Footer Placeholder 3"/>
          <p:cNvSpPr>
            <a:spLocks noGrp="1"/>
          </p:cNvSpPr>
          <p:nvPr>
            <p:ph type="ftr" sz="quarter" idx="2"/>
          </p:nvPr>
        </p:nvSpPr>
        <p:spPr>
          <a:xfrm>
            <a:off x="1" y="9378952"/>
            <a:ext cx="2946400" cy="495302"/>
          </a:xfrm>
          <a:prstGeom prst="rect">
            <a:avLst/>
          </a:prstGeom>
        </p:spPr>
        <p:txBody>
          <a:bodyPr vert="horz" lIns="91420" tIns="45710" rIns="91420" bIns="45710" rtlCol="0" anchor="b"/>
          <a:lstStyle>
            <a:lvl1pPr algn="l">
              <a:defRPr sz="1200"/>
            </a:lvl1pPr>
          </a:lstStyle>
          <a:p>
            <a:endParaRPr lang="en-US"/>
          </a:p>
        </p:txBody>
      </p:sp>
      <p:sp>
        <p:nvSpPr>
          <p:cNvPr id="5" name="Slide Number Placeholder 4"/>
          <p:cNvSpPr>
            <a:spLocks noGrp="1"/>
          </p:cNvSpPr>
          <p:nvPr>
            <p:ph type="sldNum" sz="quarter" idx="3"/>
          </p:nvPr>
        </p:nvSpPr>
        <p:spPr>
          <a:xfrm>
            <a:off x="3849687" y="9378952"/>
            <a:ext cx="2946400" cy="495302"/>
          </a:xfrm>
          <a:prstGeom prst="rect">
            <a:avLst/>
          </a:prstGeom>
        </p:spPr>
        <p:txBody>
          <a:bodyPr vert="horz" lIns="91420" tIns="45710" rIns="91420" bIns="45710" rtlCol="0" anchor="b"/>
          <a:lstStyle>
            <a:lvl1pPr algn="r">
              <a:defRPr sz="1200"/>
            </a:lvl1pPr>
          </a:lstStyle>
          <a:p>
            <a:fld id="{2FC23A3D-B8A9-4427-8447-5AC1499A967E}" type="slidenum">
              <a:rPr lang="en-US" smtClean="0"/>
              <a:pPr/>
              <a:t>‹#›</a:t>
            </a:fld>
            <a:endParaRPr lang="en-US"/>
          </a:p>
        </p:txBody>
      </p:sp>
    </p:spTree>
    <p:extLst>
      <p:ext uri="{BB962C8B-B14F-4D97-AF65-F5344CB8AC3E}">
        <p14:creationId xmlns:p14="http://schemas.microsoft.com/office/powerpoint/2010/main" val="34192106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4"/>
            <a:ext cx="2946400" cy="495302"/>
          </a:xfrm>
          <a:prstGeom prst="rect">
            <a:avLst/>
          </a:prstGeom>
        </p:spPr>
        <p:txBody>
          <a:bodyPr vert="horz" lIns="91420" tIns="45710" rIns="91420" bIns="45710" rtlCol="0"/>
          <a:lstStyle>
            <a:lvl1pPr algn="l">
              <a:defRPr sz="1200"/>
            </a:lvl1pPr>
          </a:lstStyle>
          <a:p>
            <a:endParaRPr lang="en-US"/>
          </a:p>
        </p:txBody>
      </p:sp>
      <p:sp>
        <p:nvSpPr>
          <p:cNvPr id="3" name="Date Placeholder 2"/>
          <p:cNvSpPr>
            <a:spLocks noGrp="1"/>
          </p:cNvSpPr>
          <p:nvPr>
            <p:ph type="dt" idx="1"/>
          </p:nvPr>
        </p:nvSpPr>
        <p:spPr>
          <a:xfrm>
            <a:off x="3849687" y="4"/>
            <a:ext cx="2946400" cy="495302"/>
          </a:xfrm>
          <a:prstGeom prst="rect">
            <a:avLst/>
          </a:prstGeom>
        </p:spPr>
        <p:txBody>
          <a:bodyPr vert="horz" lIns="91420" tIns="45710" rIns="91420" bIns="45710" rtlCol="0"/>
          <a:lstStyle>
            <a:lvl1pPr algn="r">
              <a:defRPr sz="1200"/>
            </a:lvl1pPr>
          </a:lstStyle>
          <a:p>
            <a:fld id="{65A07024-C89B-43E5-9F3C-2262B77BFAC4}" type="datetimeFigureOut">
              <a:rPr lang="en-US" smtClean="0"/>
              <a:pPr/>
              <a:t>1/20/2021</a:t>
            </a:fld>
            <a:endParaRPr lang="en-US"/>
          </a:p>
        </p:txBody>
      </p:sp>
      <p:sp>
        <p:nvSpPr>
          <p:cNvPr id="4" name="Slide Image Placeholder 3"/>
          <p:cNvSpPr>
            <a:spLocks noGrp="1" noRot="1" noChangeAspect="1"/>
          </p:cNvSpPr>
          <p:nvPr>
            <p:ph type="sldImg" idx="2"/>
          </p:nvPr>
        </p:nvSpPr>
        <p:spPr>
          <a:xfrm>
            <a:off x="733425" y="1236663"/>
            <a:ext cx="5330825" cy="3332162"/>
          </a:xfrm>
          <a:prstGeom prst="rect">
            <a:avLst/>
          </a:prstGeom>
          <a:noFill/>
          <a:ln w="12700">
            <a:solidFill>
              <a:prstClr val="black"/>
            </a:solidFill>
          </a:ln>
        </p:spPr>
        <p:txBody>
          <a:bodyPr vert="horz" lIns="91420" tIns="45710" rIns="91420" bIns="45710" rtlCol="0" anchor="ctr"/>
          <a:lstStyle/>
          <a:p>
            <a:endParaRPr lang="en-US"/>
          </a:p>
        </p:txBody>
      </p:sp>
      <p:sp>
        <p:nvSpPr>
          <p:cNvPr id="5" name="Notes Placeholder 4"/>
          <p:cNvSpPr>
            <a:spLocks noGrp="1"/>
          </p:cNvSpPr>
          <p:nvPr>
            <p:ph type="body" sz="quarter" idx="3"/>
          </p:nvPr>
        </p:nvSpPr>
        <p:spPr>
          <a:xfrm>
            <a:off x="679454" y="4751393"/>
            <a:ext cx="5438775" cy="3889375"/>
          </a:xfrm>
          <a:prstGeom prst="rect">
            <a:avLst/>
          </a:prstGeom>
        </p:spPr>
        <p:txBody>
          <a:bodyPr vert="horz" lIns="91420" tIns="45710" rIns="91420" bIns="4571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9378952"/>
            <a:ext cx="2946400" cy="495302"/>
          </a:xfrm>
          <a:prstGeom prst="rect">
            <a:avLst/>
          </a:prstGeom>
        </p:spPr>
        <p:txBody>
          <a:bodyPr vert="horz" lIns="91420" tIns="45710" rIns="91420" bIns="45710" rtlCol="0" anchor="b"/>
          <a:lstStyle>
            <a:lvl1pPr algn="l">
              <a:defRPr sz="1200"/>
            </a:lvl1pPr>
          </a:lstStyle>
          <a:p>
            <a:endParaRPr lang="en-US"/>
          </a:p>
        </p:txBody>
      </p:sp>
      <p:sp>
        <p:nvSpPr>
          <p:cNvPr id="7" name="Slide Number Placeholder 6"/>
          <p:cNvSpPr>
            <a:spLocks noGrp="1"/>
          </p:cNvSpPr>
          <p:nvPr>
            <p:ph type="sldNum" sz="quarter" idx="5"/>
          </p:nvPr>
        </p:nvSpPr>
        <p:spPr>
          <a:xfrm>
            <a:off x="3849687" y="9378952"/>
            <a:ext cx="2946400" cy="495302"/>
          </a:xfrm>
          <a:prstGeom prst="rect">
            <a:avLst/>
          </a:prstGeom>
        </p:spPr>
        <p:txBody>
          <a:bodyPr vert="horz" lIns="91420" tIns="45710" rIns="91420" bIns="45710" rtlCol="0" anchor="b"/>
          <a:lstStyle>
            <a:lvl1pPr algn="r">
              <a:defRPr sz="1200"/>
            </a:lvl1pPr>
          </a:lstStyle>
          <a:p>
            <a:fld id="{7A629CF6-3CC4-4C04-89BB-5FD6FD33A87F}" type="slidenum">
              <a:rPr lang="en-US" smtClean="0"/>
              <a:pPr/>
              <a:t>‹#›</a:t>
            </a:fld>
            <a:endParaRPr lang="en-US"/>
          </a:p>
        </p:txBody>
      </p:sp>
    </p:spTree>
    <p:extLst>
      <p:ext uri="{BB962C8B-B14F-4D97-AF65-F5344CB8AC3E}">
        <p14:creationId xmlns:p14="http://schemas.microsoft.com/office/powerpoint/2010/main" val="16902467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defTabSz="914319">
              <a:defRPr/>
            </a:pPr>
            <a:endParaRPr lang="ro-MD" noProof="0" dirty="0"/>
          </a:p>
        </p:txBody>
      </p:sp>
      <p:sp>
        <p:nvSpPr>
          <p:cNvPr id="4" name="Номер слайда 3"/>
          <p:cNvSpPr>
            <a:spLocks noGrp="1"/>
          </p:cNvSpPr>
          <p:nvPr>
            <p:ph type="sldNum" sz="quarter" idx="10"/>
          </p:nvPr>
        </p:nvSpPr>
        <p:spPr/>
        <p:txBody>
          <a:bodyPr/>
          <a:lstStyle/>
          <a:p>
            <a:fld id="{7A629CF6-3CC4-4C04-89BB-5FD6FD33A87F}" type="slidenum">
              <a:rPr lang="en-US" smtClean="0"/>
              <a:pPr/>
              <a:t>2</a:t>
            </a:fld>
            <a:endParaRPr lang="en-US"/>
          </a:p>
        </p:txBody>
      </p:sp>
    </p:spTree>
    <p:extLst>
      <p:ext uri="{BB962C8B-B14F-4D97-AF65-F5344CB8AC3E}">
        <p14:creationId xmlns:p14="http://schemas.microsoft.com/office/powerpoint/2010/main" val="18267986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o-RO" dirty="0" smtClean="0"/>
              <a:t>De</a:t>
            </a:r>
            <a:r>
              <a:rPr lang="ro-RO" baseline="0" dirty="0" smtClean="0"/>
              <a:t> exemplu 90 000 </a:t>
            </a:r>
            <a:r>
              <a:rPr lang="ro-RO" baseline="0" dirty="0" err="1" smtClean="0"/>
              <a:t>ciștig</a:t>
            </a:r>
            <a:r>
              <a:rPr lang="ro-RO" baseline="0" dirty="0" smtClean="0"/>
              <a:t> – 240 venit neimpozabil = 89 760 urmează de  declarat </a:t>
            </a:r>
            <a:endParaRPr lang="ru-RU" dirty="0"/>
          </a:p>
        </p:txBody>
      </p:sp>
      <p:sp>
        <p:nvSpPr>
          <p:cNvPr id="4" name="Номер слайда 3"/>
          <p:cNvSpPr>
            <a:spLocks noGrp="1"/>
          </p:cNvSpPr>
          <p:nvPr>
            <p:ph type="sldNum" sz="quarter" idx="10"/>
          </p:nvPr>
        </p:nvSpPr>
        <p:spPr/>
        <p:txBody>
          <a:bodyPr/>
          <a:lstStyle/>
          <a:p>
            <a:fld id="{7A629CF6-3CC4-4C04-89BB-5FD6FD33A87F}" type="slidenum">
              <a:rPr lang="en-US" smtClean="0"/>
              <a:pPr/>
              <a:t>3</a:t>
            </a:fld>
            <a:endParaRPr lang="en-US"/>
          </a:p>
        </p:txBody>
      </p:sp>
    </p:spTree>
    <p:extLst>
      <p:ext uri="{BB962C8B-B14F-4D97-AF65-F5344CB8AC3E}">
        <p14:creationId xmlns:p14="http://schemas.microsoft.com/office/powerpoint/2010/main" val="1628011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o-RO" dirty="0" smtClean="0"/>
              <a:t>De</a:t>
            </a:r>
            <a:r>
              <a:rPr lang="ro-RO" baseline="0" dirty="0" smtClean="0"/>
              <a:t> exemplu 90 000 </a:t>
            </a:r>
            <a:r>
              <a:rPr lang="ro-RO" baseline="0" dirty="0" err="1" smtClean="0"/>
              <a:t>ciștig</a:t>
            </a:r>
            <a:r>
              <a:rPr lang="ro-RO" baseline="0" dirty="0" smtClean="0"/>
              <a:t> – 240 venit neimpozabil = 89 760 urmează de  declarat </a:t>
            </a:r>
            <a:endParaRPr lang="ru-RU" dirty="0"/>
          </a:p>
        </p:txBody>
      </p:sp>
      <p:sp>
        <p:nvSpPr>
          <p:cNvPr id="4" name="Номер слайда 3"/>
          <p:cNvSpPr>
            <a:spLocks noGrp="1"/>
          </p:cNvSpPr>
          <p:nvPr>
            <p:ph type="sldNum" sz="quarter" idx="10"/>
          </p:nvPr>
        </p:nvSpPr>
        <p:spPr/>
        <p:txBody>
          <a:bodyPr/>
          <a:lstStyle/>
          <a:p>
            <a:fld id="{7A629CF6-3CC4-4C04-89BB-5FD6FD33A87F}" type="slidenum">
              <a:rPr lang="en-US" smtClean="0"/>
              <a:pPr/>
              <a:t>4</a:t>
            </a:fld>
            <a:endParaRPr lang="en-US"/>
          </a:p>
        </p:txBody>
      </p:sp>
    </p:spTree>
    <p:extLst>
      <p:ext uri="{BB962C8B-B14F-4D97-AF65-F5344CB8AC3E}">
        <p14:creationId xmlns:p14="http://schemas.microsoft.com/office/powerpoint/2010/main" val="16280118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A629CF6-3CC4-4C04-89BB-5FD6FD33A87F}" type="slidenum">
              <a:rPr lang="en-US" smtClean="0"/>
              <a:pPr/>
              <a:t>5</a:t>
            </a:fld>
            <a:endParaRPr lang="en-US"/>
          </a:p>
        </p:txBody>
      </p:sp>
    </p:spTree>
    <p:extLst>
      <p:ext uri="{BB962C8B-B14F-4D97-AF65-F5344CB8AC3E}">
        <p14:creationId xmlns:p14="http://schemas.microsoft.com/office/powerpoint/2010/main" val="3440699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A629CF6-3CC4-4C04-89BB-5FD6FD33A87F}" type="slidenum">
              <a:rPr lang="en-US" smtClean="0"/>
              <a:pPr/>
              <a:t>6</a:t>
            </a:fld>
            <a:endParaRPr lang="en-US"/>
          </a:p>
        </p:txBody>
      </p:sp>
    </p:spTree>
    <p:extLst>
      <p:ext uri="{BB962C8B-B14F-4D97-AF65-F5344CB8AC3E}">
        <p14:creationId xmlns:p14="http://schemas.microsoft.com/office/powerpoint/2010/main" val="3440699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dirty="0" err="1" smtClean="0"/>
              <a:t>Prelungit</a:t>
            </a:r>
            <a:r>
              <a:rPr lang="en-US" dirty="0" smtClean="0"/>
              <a:t> </a:t>
            </a:r>
            <a:r>
              <a:rPr lang="ro-RO" dirty="0" smtClean="0"/>
              <a:t>î</a:t>
            </a:r>
            <a:r>
              <a:rPr lang="en-US" dirty="0" err="1" smtClean="0"/>
              <a:t>nc</a:t>
            </a:r>
            <a:r>
              <a:rPr lang="ro-RO" dirty="0" smtClean="0"/>
              <a:t>ă</a:t>
            </a:r>
            <a:r>
              <a:rPr lang="en-US" dirty="0" smtClean="0"/>
              <a:t> </a:t>
            </a:r>
            <a:r>
              <a:rPr lang="en-US" dirty="0" err="1" smtClean="0"/>
              <a:t>pentru</a:t>
            </a:r>
            <a:r>
              <a:rPr lang="en-US" dirty="0" smtClean="0"/>
              <a:t> un an</a:t>
            </a:r>
            <a:endParaRPr lang="ro-RO" dirty="0"/>
          </a:p>
        </p:txBody>
      </p:sp>
      <p:sp>
        <p:nvSpPr>
          <p:cNvPr id="4" name="Номер слайда 3"/>
          <p:cNvSpPr>
            <a:spLocks noGrp="1"/>
          </p:cNvSpPr>
          <p:nvPr>
            <p:ph type="sldNum" sz="quarter" idx="10"/>
          </p:nvPr>
        </p:nvSpPr>
        <p:spPr/>
        <p:txBody>
          <a:bodyPr/>
          <a:lstStyle/>
          <a:p>
            <a:fld id="{7A629CF6-3CC4-4C04-89BB-5FD6FD33A87F}" type="slidenum">
              <a:rPr lang="en-US" smtClean="0"/>
              <a:pPr/>
              <a:t>21</a:t>
            </a:fld>
            <a:endParaRPr lang="en-US"/>
          </a:p>
        </p:txBody>
      </p:sp>
    </p:spTree>
    <p:extLst>
      <p:ext uri="{BB962C8B-B14F-4D97-AF65-F5344CB8AC3E}">
        <p14:creationId xmlns:p14="http://schemas.microsoft.com/office/powerpoint/2010/main" val="22200689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8AD43B8-B80D-4980-AC0A-D7CB51E1DE7F}" type="datetime1">
              <a:rPr lang="ro-RO" smtClean="0">
                <a:solidFill>
                  <a:prstClr val="black">
                    <a:tint val="75000"/>
                  </a:prstClr>
                </a:solidFill>
              </a:rPr>
              <a:pPr/>
              <a:t>20.01.2021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r>
              <a:rPr lang="it-IT" smtClean="0">
                <a:solidFill>
                  <a:prstClr val="black">
                    <a:tint val="75000"/>
                  </a:prstClr>
                </a:solidFill>
              </a:rPr>
              <a:t>Impozitarea venitului persoanelor fizice</a:t>
            </a: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28865"/>
            <a:ext cx="2057400" cy="4876271"/>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28865"/>
            <a:ext cx="6019800" cy="487627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8AD43B8-B80D-4980-AC0A-D7CB51E1DE7F}" type="datetime1">
              <a:rPr lang="ro-RO" smtClean="0">
                <a:solidFill>
                  <a:prstClr val="black">
                    <a:tint val="75000"/>
                  </a:prstClr>
                </a:solidFill>
              </a:rPr>
              <a:pPr/>
              <a:t>20.01.2021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r>
              <a:rPr lang="it-IT" smtClean="0">
                <a:solidFill>
                  <a:prstClr val="black">
                    <a:tint val="75000"/>
                  </a:prstClr>
                </a:solidFill>
              </a:rPr>
              <a:t>Impozitarea venitului persoanelor fizice</a:t>
            </a: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774825"/>
            <a:ext cx="7772400" cy="1225550"/>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493463D9-4181-4B66-A635-F814634FCF2B}" type="datetimeFigureOut">
              <a:rPr lang="ru-RU" smtClean="0"/>
              <a:pPr/>
              <a:t>20.01.2021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5A20742-EEA8-4CAF-9D91-394C462BE58C}" type="slidenum">
              <a:rPr lang="ru-RU" smtClean="0"/>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93463D9-4181-4B66-A635-F814634FCF2B}" type="datetimeFigureOut">
              <a:rPr lang="ru-RU" smtClean="0"/>
              <a:pPr/>
              <a:t>20.01.2021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5A20742-EEA8-4CAF-9D91-394C462BE58C}" type="slidenum">
              <a:rPr lang="ru-RU" smtClean="0"/>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3671888"/>
            <a:ext cx="7772400" cy="1135062"/>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422525"/>
            <a:ext cx="7772400" cy="1249363"/>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493463D9-4181-4B66-A635-F814634FCF2B}" type="datetimeFigureOut">
              <a:rPr lang="ru-RU" smtClean="0"/>
              <a:pPr/>
              <a:t>20.01.2021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5A20742-EEA8-4CAF-9D91-394C462BE58C}" type="slidenum">
              <a:rPr lang="ru-RU" smtClean="0"/>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333500"/>
            <a:ext cx="4038600" cy="3771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333500"/>
            <a:ext cx="4038600" cy="3771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493463D9-4181-4B66-A635-F814634FCF2B}" type="datetimeFigureOut">
              <a:rPr lang="ru-RU" smtClean="0"/>
              <a:pPr/>
              <a:t>20.01.2021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5A20742-EEA8-4CAF-9D91-394C462BE58C}" type="slidenum">
              <a:rPr lang="ru-RU" smtClean="0"/>
              <a:pPr/>
              <a:t>‹#›</a:t>
            </a:fld>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279525"/>
            <a:ext cx="4040188" cy="5334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1812925"/>
            <a:ext cx="4040188" cy="32924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279525"/>
            <a:ext cx="4041775" cy="5334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1812925"/>
            <a:ext cx="4041775" cy="32924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493463D9-4181-4B66-A635-F814634FCF2B}" type="datetimeFigureOut">
              <a:rPr lang="ru-RU" smtClean="0"/>
              <a:pPr/>
              <a:t>20.01.2021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5A20742-EEA8-4CAF-9D91-394C462BE58C}" type="slidenum">
              <a:rPr lang="ru-RU" smtClean="0"/>
              <a:pPr/>
              <a:t>‹#›</a:t>
            </a:fld>
            <a:endParaRPr lang="ru-R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493463D9-4181-4B66-A635-F814634FCF2B}" type="datetimeFigureOut">
              <a:rPr lang="ru-RU" smtClean="0"/>
              <a:pPr/>
              <a:t>20.01.2021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5A20742-EEA8-4CAF-9D91-394C462BE58C}" type="slidenum">
              <a:rPr lang="ru-RU" smtClean="0"/>
              <a:pPr/>
              <a:t>‹#›</a:t>
            </a:fld>
            <a:endParaRPr lang="ru-R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93463D9-4181-4B66-A635-F814634FCF2B}" type="datetimeFigureOut">
              <a:rPr lang="ru-RU" smtClean="0"/>
              <a:pPr/>
              <a:t>20.01.2021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5A20742-EEA8-4CAF-9D91-394C462BE58C}" type="slidenum">
              <a:rPr lang="ru-RU" smtClean="0"/>
              <a:pPr/>
              <a:t>‹#›</a:t>
            </a:fld>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7013"/>
            <a:ext cx="3008313" cy="968375"/>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27013"/>
            <a:ext cx="5111750" cy="48783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195388"/>
            <a:ext cx="3008313" cy="39100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93463D9-4181-4B66-A635-F814634FCF2B}" type="datetimeFigureOut">
              <a:rPr lang="ru-RU" smtClean="0"/>
              <a:pPr/>
              <a:t>20.01.2021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5A20742-EEA8-4CAF-9D91-394C462BE58C}"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8AD43B8-B80D-4980-AC0A-D7CB51E1DE7F}" type="datetime1">
              <a:rPr lang="ro-RO" smtClean="0">
                <a:solidFill>
                  <a:prstClr val="black">
                    <a:tint val="75000"/>
                  </a:prstClr>
                </a:solidFill>
              </a:rPr>
              <a:pPr/>
              <a:t>20.01.2021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r>
              <a:rPr lang="it-IT" smtClean="0">
                <a:solidFill>
                  <a:prstClr val="black">
                    <a:tint val="75000"/>
                  </a:prstClr>
                </a:solidFill>
              </a:rPr>
              <a:t>Impozitarea venitului persoanelor fizice</a:t>
            </a: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000500"/>
            <a:ext cx="5486400" cy="473075"/>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511175"/>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4473575"/>
            <a:ext cx="5486400" cy="6699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93463D9-4181-4B66-A635-F814634FCF2B}" type="datetimeFigureOut">
              <a:rPr lang="ru-RU" smtClean="0"/>
              <a:pPr/>
              <a:t>20.01.2021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5A20742-EEA8-4CAF-9D91-394C462BE58C}" type="slidenum">
              <a:rPr lang="ru-RU" smtClean="0"/>
              <a:pPr/>
              <a:t>‹#›</a:t>
            </a:fld>
            <a:endParaRPr lang="ru-RU"/>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93463D9-4181-4B66-A635-F814634FCF2B}" type="datetimeFigureOut">
              <a:rPr lang="ru-RU" smtClean="0"/>
              <a:pPr/>
              <a:t>20.01.2021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5A20742-EEA8-4CAF-9D91-394C462BE58C}" type="slidenum">
              <a:rPr lang="ru-RU" smtClean="0"/>
              <a:pPr/>
              <a:t>‹#›</a:t>
            </a:fld>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28600"/>
            <a:ext cx="2057400" cy="48768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28600"/>
            <a:ext cx="6019800" cy="48768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93463D9-4181-4B66-A635-F814634FCF2B}" type="datetimeFigureOut">
              <a:rPr lang="ru-RU" smtClean="0"/>
              <a:pPr/>
              <a:t>20.01.2021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5A20742-EEA8-4CAF-9D91-394C462BE58C}" type="slidenum">
              <a:rPr lang="ru-RU" smtClean="0"/>
              <a:pPr/>
              <a:t>‹#›</a:t>
            </a:fld>
            <a:endParaRPr lang="ru-RU"/>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774825"/>
            <a:ext cx="7772400" cy="1225550"/>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71E27B9-BFEE-498D-A38E-BAFC96DDA832}" type="datetimeFigureOut">
              <a:rPr lang="ru-RU" smtClean="0"/>
              <a:pPr/>
              <a:t>20.01.2021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9F628C-F5C0-4C3A-B2F0-8D9417040E3A}" type="slidenum">
              <a:rPr lang="ru-RU" smtClean="0"/>
              <a:pPr/>
              <a:t>‹#›</a:t>
            </a:fld>
            <a:endParaRPr lang="ru-RU"/>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71E27B9-BFEE-498D-A38E-BAFC96DDA832}" type="datetimeFigureOut">
              <a:rPr lang="ru-RU" smtClean="0"/>
              <a:pPr/>
              <a:t>20.01.2021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9F628C-F5C0-4C3A-B2F0-8D9417040E3A}" type="slidenum">
              <a:rPr lang="ru-RU" smtClean="0"/>
              <a:pPr/>
              <a:t>‹#›</a:t>
            </a:fld>
            <a:endParaRPr lang="ru-RU"/>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3671888"/>
            <a:ext cx="7772400" cy="1135062"/>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422525"/>
            <a:ext cx="7772400" cy="1249363"/>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71E27B9-BFEE-498D-A38E-BAFC96DDA832}" type="datetimeFigureOut">
              <a:rPr lang="ru-RU" smtClean="0"/>
              <a:pPr/>
              <a:t>20.01.2021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9F628C-F5C0-4C3A-B2F0-8D9417040E3A}" type="slidenum">
              <a:rPr lang="ru-RU" smtClean="0"/>
              <a:pPr/>
              <a:t>‹#›</a:t>
            </a:fld>
            <a:endParaRPr lang="ru-RU"/>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333500"/>
            <a:ext cx="4038600" cy="3771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333500"/>
            <a:ext cx="4038600" cy="3771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71E27B9-BFEE-498D-A38E-BAFC96DDA832}" type="datetimeFigureOut">
              <a:rPr lang="ru-RU" smtClean="0"/>
              <a:pPr/>
              <a:t>20.01.2021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9F628C-F5C0-4C3A-B2F0-8D9417040E3A}" type="slidenum">
              <a:rPr lang="ru-RU" smtClean="0"/>
              <a:pPr/>
              <a:t>‹#›</a:t>
            </a:fld>
            <a:endParaRPr lang="ru-RU"/>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279525"/>
            <a:ext cx="4040188" cy="5334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1812925"/>
            <a:ext cx="4040188" cy="32924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279525"/>
            <a:ext cx="4041775" cy="5334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1812925"/>
            <a:ext cx="4041775" cy="32924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71E27B9-BFEE-498D-A38E-BAFC96DDA832}" type="datetimeFigureOut">
              <a:rPr lang="ru-RU" smtClean="0"/>
              <a:pPr/>
              <a:t>20.01.2021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39F628C-F5C0-4C3A-B2F0-8D9417040E3A}" type="slidenum">
              <a:rPr lang="ru-RU" smtClean="0"/>
              <a:pPr/>
              <a:t>‹#›</a:t>
            </a:fld>
            <a:endParaRPr lang="ru-RU"/>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71E27B9-BFEE-498D-A38E-BAFC96DDA832}" type="datetimeFigureOut">
              <a:rPr lang="ru-RU" smtClean="0"/>
              <a:pPr/>
              <a:t>20.01.2021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39F628C-F5C0-4C3A-B2F0-8D9417040E3A}" type="slidenum">
              <a:rPr lang="ru-RU" smtClean="0"/>
              <a:pPr/>
              <a:t>‹#›</a:t>
            </a:fld>
            <a:endParaRPr lang="ru-RU"/>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71E27B9-BFEE-498D-A38E-BAFC96DDA832}" type="datetimeFigureOut">
              <a:rPr lang="ru-RU" smtClean="0"/>
              <a:pPr/>
              <a:t>20.01.2021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39F628C-F5C0-4C3A-B2F0-8D9417040E3A}"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3672417"/>
            <a:ext cx="7772400" cy="1135063"/>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8AD43B8-B80D-4980-AC0A-D7CB51E1DE7F}" type="datetime1">
              <a:rPr lang="ro-RO" smtClean="0">
                <a:solidFill>
                  <a:prstClr val="black">
                    <a:tint val="75000"/>
                  </a:prstClr>
                </a:solidFill>
              </a:rPr>
              <a:pPr/>
              <a:t>20.01.2021</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r>
              <a:rPr lang="it-IT" smtClean="0">
                <a:solidFill>
                  <a:prstClr val="black">
                    <a:tint val="75000"/>
                  </a:prstClr>
                </a:solidFill>
              </a:rPr>
              <a:t>Impozitarea venitului persoanelor fizice</a:t>
            </a: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7013"/>
            <a:ext cx="3008313" cy="968375"/>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27013"/>
            <a:ext cx="5111750" cy="48783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195388"/>
            <a:ext cx="3008313" cy="39100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71E27B9-BFEE-498D-A38E-BAFC96DDA832}" type="datetimeFigureOut">
              <a:rPr lang="ru-RU" smtClean="0"/>
              <a:pPr/>
              <a:t>20.01.2021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9F628C-F5C0-4C3A-B2F0-8D9417040E3A}" type="slidenum">
              <a:rPr lang="ru-RU" smtClean="0"/>
              <a:pPr/>
              <a:t>‹#›</a:t>
            </a:fld>
            <a:endParaRPr lang="ru-RU"/>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000500"/>
            <a:ext cx="5486400" cy="473075"/>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511175"/>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4473575"/>
            <a:ext cx="5486400" cy="6699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71E27B9-BFEE-498D-A38E-BAFC96DDA832}" type="datetimeFigureOut">
              <a:rPr lang="ru-RU" smtClean="0"/>
              <a:pPr/>
              <a:t>20.01.2021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39F628C-F5C0-4C3A-B2F0-8D9417040E3A}" type="slidenum">
              <a:rPr lang="ru-RU" smtClean="0"/>
              <a:pPr/>
              <a:t>‹#›</a:t>
            </a:fld>
            <a:endParaRPr lang="ru-RU"/>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71E27B9-BFEE-498D-A38E-BAFC96DDA832}" type="datetimeFigureOut">
              <a:rPr lang="ru-RU" smtClean="0"/>
              <a:pPr/>
              <a:t>20.01.2021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9F628C-F5C0-4C3A-B2F0-8D9417040E3A}" type="slidenum">
              <a:rPr lang="ru-RU" smtClean="0"/>
              <a:pPr/>
              <a:t>‹#›</a:t>
            </a:fld>
            <a:endParaRPr lang="ru-RU"/>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28600"/>
            <a:ext cx="2057400" cy="48768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28600"/>
            <a:ext cx="6019800" cy="48768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71E27B9-BFEE-498D-A38E-BAFC96DDA832}" type="datetimeFigureOut">
              <a:rPr lang="ru-RU" smtClean="0"/>
              <a:pPr/>
              <a:t>20.01.2021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39F628C-F5C0-4C3A-B2F0-8D9417040E3A}"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F8AD43B8-B80D-4980-AC0A-D7CB51E1DE7F}" type="datetime1">
              <a:rPr lang="ro-RO" smtClean="0">
                <a:solidFill>
                  <a:prstClr val="black">
                    <a:tint val="75000"/>
                  </a:prstClr>
                </a:solidFill>
              </a:rPr>
              <a:pPr/>
              <a:t>20.01.2021</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r>
              <a:rPr lang="it-IT" smtClean="0">
                <a:solidFill>
                  <a:prstClr val="black">
                    <a:tint val="75000"/>
                  </a:prstClr>
                </a:solidFill>
              </a:rPr>
              <a:t>Impozitarea venitului persoanelor fizice</a:t>
            </a:r>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F8AD43B8-B80D-4980-AC0A-D7CB51E1DE7F}" type="datetime1">
              <a:rPr lang="ro-RO" smtClean="0">
                <a:solidFill>
                  <a:prstClr val="black">
                    <a:tint val="75000"/>
                  </a:prstClr>
                </a:solidFill>
              </a:rPr>
              <a:pPr/>
              <a:t>20.01.2021</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r>
              <a:rPr lang="it-IT" smtClean="0">
                <a:solidFill>
                  <a:prstClr val="black">
                    <a:tint val="75000"/>
                  </a:prstClr>
                </a:solidFill>
              </a:rPr>
              <a:t>Impozitarea venitului persoanelor fizice</a:t>
            </a:r>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8AD43B8-B80D-4980-AC0A-D7CB51E1DE7F}" type="datetime1">
              <a:rPr lang="ro-RO" smtClean="0">
                <a:solidFill>
                  <a:prstClr val="black">
                    <a:tint val="75000"/>
                  </a:prstClr>
                </a:solidFill>
              </a:rPr>
              <a:pPr/>
              <a:t>20.01.2021</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r>
              <a:rPr lang="it-IT" smtClean="0">
                <a:solidFill>
                  <a:prstClr val="black">
                    <a:tint val="75000"/>
                  </a:prstClr>
                </a:solidFill>
              </a:rPr>
              <a:t>Impozitarea venitului persoanelor fizice</a:t>
            </a:r>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8AD43B8-B80D-4980-AC0A-D7CB51E1DE7F}" type="datetime1">
              <a:rPr lang="ro-RO" smtClean="0">
                <a:solidFill>
                  <a:prstClr val="black">
                    <a:tint val="75000"/>
                  </a:prstClr>
                </a:solidFill>
              </a:rPr>
              <a:pPr/>
              <a:t>20.01.2021</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r>
              <a:rPr lang="it-IT" smtClean="0">
                <a:solidFill>
                  <a:prstClr val="black">
                    <a:tint val="75000"/>
                  </a:prstClr>
                </a:solidFill>
              </a:rPr>
              <a:t>Impozitarea venitului persoanelor fizice</a:t>
            </a:r>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27542"/>
            <a:ext cx="3008313" cy="968375"/>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8AD43B8-B80D-4980-AC0A-D7CB51E1DE7F}" type="datetime1">
              <a:rPr lang="ro-RO" smtClean="0">
                <a:solidFill>
                  <a:prstClr val="black">
                    <a:tint val="75000"/>
                  </a:prstClr>
                </a:solidFill>
              </a:rPr>
              <a:pPr/>
              <a:t>20.01.2021</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r>
              <a:rPr lang="it-IT" smtClean="0">
                <a:solidFill>
                  <a:prstClr val="black">
                    <a:tint val="75000"/>
                  </a:prstClr>
                </a:solidFill>
              </a:rPr>
              <a:t>Impozitarea venitului persoanelor fizice</a:t>
            </a:r>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000500"/>
            <a:ext cx="5486400" cy="472282"/>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8AD43B8-B80D-4980-AC0A-D7CB51E1DE7F}" type="datetime1">
              <a:rPr lang="ro-RO" smtClean="0">
                <a:solidFill>
                  <a:prstClr val="black">
                    <a:tint val="75000"/>
                  </a:prstClr>
                </a:solidFill>
              </a:rPr>
              <a:pPr/>
              <a:t>20.01.2021</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r>
              <a:rPr lang="it-IT" smtClean="0">
                <a:solidFill>
                  <a:prstClr val="black">
                    <a:tint val="75000"/>
                  </a:prstClr>
                </a:solidFill>
              </a:rPr>
              <a:t>Impozitarea venitului persoanelor fizice</a:t>
            </a:r>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F8AD43B8-B80D-4980-AC0A-D7CB51E1DE7F}" type="datetime1">
              <a:rPr lang="ro-RO" smtClean="0">
                <a:solidFill>
                  <a:prstClr val="black">
                    <a:tint val="75000"/>
                  </a:prstClr>
                </a:solidFill>
              </a:rPr>
              <a:pPr/>
              <a:t>20.01.2021</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it-IT" smtClean="0">
                <a:solidFill>
                  <a:prstClr val="black">
                    <a:tint val="75000"/>
                  </a:prstClr>
                </a:solidFill>
              </a:rPr>
              <a:t>Impozitarea venitului persoanelor fizice</a:t>
            </a:r>
            <a:endParaRPr lang="ru-RU">
              <a:solidFill>
                <a:prstClr val="black">
                  <a:tint val="75000"/>
                </a:prstClr>
              </a:solidFill>
            </a:endParaRPr>
          </a:p>
        </p:txBody>
      </p:sp>
      <p:sp>
        <p:nvSpPr>
          <p:cNvPr id="6" name="Номер слайда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cxnSp>
        <p:nvCxnSpPr>
          <p:cNvPr id="7" name="Straight Connector 4"/>
          <p:cNvCxnSpPr/>
          <p:nvPr/>
        </p:nvCxnSpPr>
        <p:spPr>
          <a:xfrm flipV="1">
            <a:off x="0" y="642922"/>
            <a:ext cx="9144000" cy="30177"/>
          </a:xfrm>
          <a:prstGeom prst="line">
            <a:avLst/>
          </a:prstGeom>
          <a:ln w="76200">
            <a:solidFill>
              <a:srgbClr val="2D7BB7"/>
            </a:solidFill>
          </a:ln>
        </p:spPr>
        <p:style>
          <a:lnRef idx="1">
            <a:schemeClr val="accent1"/>
          </a:lnRef>
          <a:fillRef idx="0">
            <a:schemeClr val="accent1"/>
          </a:fillRef>
          <a:effectRef idx="0">
            <a:schemeClr val="accent1"/>
          </a:effectRef>
          <a:fontRef idx="minor">
            <a:schemeClr val="tx1"/>
          </a:fontRef>
        </p:style>
      </p:cxnSp>
      <p:pic>
        <p:nvPicPr>
          <p:cNvPr id="9" name="Рисунок 7"/>
          <p:cNvPicPr>
            <a:picLocks noChangeAspect="1"/>
          </p:cNvPicPr>
          <p:nvPr/>
        </p:nvPicPr>
        <p:blipFill>
          <a:blip r:embed="rId13" cstate="print"/>
          <a:srcRect/>
          <a:stretch>
            <a:fillRect/>
          </a:stretch>
        </p:blipFill>
        <p:spPr bwMode="auto">
          <a:xfrm>
            <a:off x="0" y="0"/>
            <a:ext cx="692123" cy="662354"/>
          </a:xfrm>
          <a:prstGeom prst="rect">
            <a:avLst/>
          </a:prstGeom>
          <a:noFill/>
          <a:ln w="9525">
            <a:noFill/>
            <a:miter lim="800000"/>
            <a:headEnd/>
            <a:tailEnd/>
          </a:ln>
        </p:spPr>
      </p:pic>
      <p:sp>
        <p:nvSpPr>
          <p:cNvPr id="10" name="Подзаголовок 2"/>
          <p:cNvSpPr txBox="1">
            <a:spLocks/>
          </p:cNvSpPr>
          <p:nvPr/>
        </p:nvSpPr>
        <p:spPr>
          <a:xfrm>
            <a:off x="642910" y="214294"/>
            <a:ext cx="2765425" cy="438150"/>
          </a:xfrm>
          <a:prstGeom prst="rect">
            <a:avLst/>
          </a:prstGeom>
        </p:spPr>
        <p:txBody>
          <a:bodyPr/>
          <a:lstStyle>
            <a:lvl1pPr marL="0" indent="0" algn="ctr">
              <a:buNone/>
              <a:defRPr sz="1600" b="1" baseline="0">
                <a:latin typeface="Book Antiqua" pitchFamily="18" charset="0"/>
                <a:cs typeface="Browallia New" pitchFamily="34" charset="-34"/>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eaLnBrk="1" hangingPunct="1">
              <a:lnSpc>
                <a:spcPct val="90000"/>
              </a:lnSpc>
              <a:spcBef>
                <a:spcPts val="1000"/>
              </a:spcBef>
              <a:buFont typeface="Arial" charset="0"/>
              <a:buNone/>
              <a:defRPr/>
            </a:pPr>
            <a:r>
              <a:rPr lang="ro-RO" dirty="0" smtClean="0"/>
              <a:t>Serviciul Fiscal de Stat</a:t>
            </a:r>
            <a:endParaRPr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8229600" cy="9525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333500"/>
            <a:ext cx="8229600" cy="37719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5297488"/>
            <a:ext cx="2133600" cy="303212"/>
          </a:xfrm>
          <a:prstGeom prst="rect">
            <a:avLst/>
          </a:prstGeom>
        </p:spPr>
        <p:txBody>
          <a:bodyPr vert="horz" lIns="91440" tIns="45720" rIns="91440" bIns="45720" rtlCol="0" anchor="ctr"/>
          <a:lstStyle>
            <a:lvl1pPr algn="l">
              <a:defRPr sz="1200">
                <a:solidFill>
                  <a:schemeClr val="tx1">
                    <a:tint val="75000"/>
                  </a:schemeClr>
                </a:solidFill>
              </a:defRPr>
            </a:lvl1pPr>
          </a:lstStyle>
          <a:p>
            <a:fld id="{493463D9-4181-4B66-A635-F814634FCF2B}" type="datetimeFigureOut">
              <a:rPr lang="ru-RU" smtClean="0"/>
              <a:pPr/>
              <a:t>20.01.2021</a:t>
            </a:fld>
            <a:endParaRPr lang="ru-RU"/>
          </a:p>
        </p:txBody>
      </p:sp>
      <p:sp>
        <p:nvSpPr>
          <p:cNvPr id="5" name="Нижний колонтитул 4"/>
          <p:cNvSpPr>
            <a:spLocks noGrp="1"/>
          </p:cNvSpPr>
          <p:nvPr>
            <p:ph type="ftr" sz="quarter" idx="3"/>
          </p:nvPr>
        </p:nvSpPr>
        <p:spPr>
          <a:xfrm>
            <a:off x="3124200" y="5297488"/>
            <a:ext cx="2895600" cy="303212"/>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5297488"/>
            <a:ext cx="2133600" cy="303212"/>
          </a:xfrm>
          <a:prstGeom prst="rect">
            <a:avLst/>
          </a:prstGeom>
        </p:spPr>
        <p:txBody>
          <a:bodyPr vert="horz" lIns="91440" tIns="45720" rIns="91440" bIns="45720" rtlCol="0" anchor="ctr"/>
          <a:lstStyle>
            <a:lvl1pPr algn="r">
              <a:defRPr sz="1200">
                <a:solidFill>
                  <a:schemeClr val="tx1">
                    <a:tint val="75000"/>
                  </a:schemeClr>
                </a:solidFill>
              </a:defRPr>
            </a:lvl1pPr>
          </a:lstStyle>
          <a:p>
            <a:fld id="{15A20742-EEA8-4CAF-9D91-394C462BE58C}"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8229600" cy="9525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333500"/>
            <a:ext cx="8229600" cy="37719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5297488"/>
            <a:ext cx="2133600" cy="303212"/>
          </a:xfrm>
          <a:prstGeom prst="rect">
            <a:avLst/>
          </a:prstGeom>
        </p:spPr>
        <p:txBody>
          <a:bodyPr vert="horz" lIns="91440" tIns="45720" rIns="91440" bIns="45720" rtlCol="0" anchor="ctr"/>
          <a:lstStyle>
            <a:lvl1pPr algn="l">
              <a:defRPr sz="1200">
                <a:solidFill>
                  <a:schemeClr val="tx1">
                    <a:tint val="75000"/>
                  </a:schemeClr>
                </a:solidFill>
              </a:defRPr>
            </a:lvl1pPr>
          </a:lstStyle>
          <a:p>
            <a:fld id="{071E27B9-BFEE-498D-A38E-BAFC96DDA832}" type="datetimeFigureOut">
              <a:rPr lang="ru-RU" smtClean="0"/>
              <a:pPr/>
              <a:t>20.01.2021</a:t>
            </a:fld>
            <a:endParaRPr lang="ru-RU"/>
          </a:p>
        </p:txBody>
      </p:sp>
      <p:sp>
        <p:nvSpPr>
          <p:cNvPr id="5" name="Нижний колонтитул 4"/>
          <p:cNvSpPr>
            <a:spLocks noGrp="1"/>
          </p:cNvSpPr>
          <p:nvPr>
            <p:ph type="ftr" sz="quarter" idx="3"/>
          </p:nvPr>
        </p:nvSpPr>
        <p:spPr>
          <a:xfrm>
            <a:off x="3124200" y="5297488"/>
            <a:ext cx="2895600" cy="303212"/>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5297488"/>
            <a:ext cx="2133600" cy="303212"/>
          </a:xfrm>
          <a:prstGeom prst="rect">
            <a:avLst/>
          </a:prstGeom>
        </p:spPr>
        <p:txBody>
          <a:bodyPr vert="horz" lIns="91440" tIns="45720" rIns="91440" bIns="45720" rtlCol="0" anchor="ctr"/>
          <a:lstStyle>
            <a:lvl1pPr algn="r">
              <a:defRPr sz="1200">
                <a:solidFill>
                  <a:schemeClr val="tx1">
                    <a:tint val="75000"/>
                  </a:schemeClr>
                </a:solidFill>
              </a:defRPr>
            </a:lvl1pPr>
          </a:lstStyle>
          <a:p>
            <a:fld id="{239F628C-F5C0-4C3A-B2F0-8D9417040E3A}"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marL="0" lvl="0" indent="0" algn="ctr">
              <a:buNone/>
            </a:pPr>
            <a:endParaRPr lang="ro-MO" sz="3300" b="1" dirty="0" smtClean="0"/>
          </a:p>
          <a:p>
            <a:pPr marL="0" indent="0" algn="ctr">
              <a:buNone/>
            </a:pPr>
            <a:r>
              <a:rPr lang="ro-MO" sz="2900" b="1" dirty="0" smtClean="0">
                <a:latin typeface="+mj-lt"/>
              </a:rPr>
              <a:t>Aspecte ce țin de modul de calclare, achitare și declarare  a impozitului pe venit la sursa de plată, a conribuțiilor de asigurări sociale și prime de asigurări obligatorii de asistență medicală în anul 2021</a:t>
            </a:r>
          </a:p>
          <a:p>
            <a:pPr marL="0" indent="0" algn="ctr">
              <a:buNone/>
            </a:pPr>
            <a:r>
              <a:rPr lang="ru-RU" sz="1900" i="1" dirty="0" smtClean="0">
                <a:latin typeface="+mj-lt"/>
              </a:rPr>
              <a:t>(</a:t>
            </a:r>
            <a:r>
              <a:rPr lang="ro-MO" sz="1900" i="1" dirty="0" smtClean="0">
                <a:latin typeface="+mj-lt"/>
              </a:rPr>
              <a:t>modificări operate prin legile nr.</a:t>
            </a:r>
            <a:r>
              <a:rPr lang="ru-RU" sz="1900" i="1" dirty="0" smtClean="0">
                <a:latin typeface="+mj-lt"/>
              </a:rPr>
              <a:t>60/2020</a:t>
            </a:r>
            <a:r>
              <a:rPr lang="ru-RU" sz="1900" dirty="0" smtClean="0">
                <a:latin typeface="+mj-lt"/>
              </a:rPr>
              <a:t>, </a:t>
            </a:r>
            <a:r>
              <a:rPr lang="ro-MO" sz="1900" dirty="0" smtClean="0">
                <a:latin typeface="+mj-lt"/>
              </a:rPr>
              <a:t>nr.</a:t>
            </a:r>
            <a:r>
              <a:rPr lang="ru-RU" sz="1900" i="1" dirty="0" smtClean="0">
                <a:latin typeface="+mj-lt"/>
              </a:rPr>
              <a:t>257/2020</a:t>
            </a:r>
            <a:r>
              <a:rPr lang="ro-MO" sz="1900" i="1" dirty="0" smtClean="0">
                <a:latin typeface="+mj-lt"/>
              </a:rPr>
              <a:t> și nr.</a:t>
            </a:r>
            <a:r>
              <a:rPr lang="ru-RU" sz="1900" i="1" dirty="0" smtClean="0">
                <a:latin typeface="+mj-lt"/>
              </a:rPr>
              <a:t> </a:t>
            </a:r>
            <a:r>
              <a:rPr lang="ru-RU" sz="1900" i="1" dirty="0">
                <a:latin typeface="+mj-lt"/>
              </a:rPr>
              <a:t>224/2020)</a:t>
            </a:r>
          </a:p>
          <a:p>
            <a:pPr marL="0" indent="0" algn="ctr">
              <a:buNone/>
            </a:pPr>
            <a:endParaRPr lang="ru-RU" sz="1900" b="1" dirty="0" smtClean="0">
              <a:latin typeface="+mj-lt"/>
            </a:endParaRPr>
          </a:p>
          <a:p>
            <a:pPr marL="0" indent="0" algn="ctr">
              <a:buNone/>
            </a:pPr>
            <a:endParaRPr lang="en-US" sz="2200" i="1" dirty="0" smtClean="0">
              <a:latin typeface="+mj-lt"/>
            </a:endParaRPr>
          </a:p>
          <a:p>
            <a:pPr marL="0" indent="0" algn="ctr">
              <a:buNone/>
            </a:pPr>
            <a:r>
              <a:rPr lang="ro-RO" dirty="0" smtClean="0"/>
              <a:t> </a:t>
            </a:r>
          </a:p>
        </p:txBody>
      </p:sp>
      <p:sp>
        <p:nvSpPr>
          <p:cNvPr id="4" name="Slide Number Placeholder 3"/>
          <p:cNvSpPr>
            <a:spLocks noGrp="1"/>
          </p:cNvSpPr>
          <p:nvPr>
            <p:ph type="sldNum" sz="quarter" idx="12"/>
          </p:nvPr>
        </p:nvSpPr>
        <p:spPr/>
        <p:txBody>
          <a:bodyPr/>
          <a:lstStyle/>
          <a:p>
            <a:fld id="{725C68B6-61C2-468F-89AB-4B9F7531AA68}" type="slidenum">
              <a:rPr lang="ru-RU" smtClean="0">
                <a:solidFill>
                  <a:prstClr val="black">
                    <a:tint val="75000"/>
                  </a:prstClr>
                </a:solidFill>
              </a:rPr>
              <a:pPr/>
              <a:t>1</a:t>
            </a:fld>
            <a:endParaRPr lang="ru-RU">
              <a:solidFill>
                <a:prstClr val="black">
                  <a:tint val="75000"/>
                </a:prstClr>
              </a:solidFill>
            </a:endParaRPr>
          </a:p>
        </p:txBody>
      </p:sp>
    </p:spTree>
    <p:extLst>
      <p:ext uri="{BB962C8B-B14F-4D97-AF65-F5344CB8AC3E}">
        <p14:creationId xmlns:p14="http://schemas.microsoft.com/office/powerpoint/2010/main" val="14785090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985292"/>
            <a:ext cx="8229600" cy="216024"/>
          </a:xfrm>
        </p:spPr>
        <p:txBody>
          <a:bodyPr>
            <a:normAutofit fontScale="90000"/>
          </a:bodyPr>
          <a:lstStyle/>
          <a:p>
            <a:pPr lvl="0"/>
            <a:r>
              <a:rPr lang="ru-RU" sz="2000" b="1" dirty="0" smtClean="0"/>
              <a:t/>
            </a:r>
            <a:br>
              <a:rPr lang="ru-RU" sz="2000" b="1" dirty="0" smtClean="0"/>
            </a:br>
            <a:r>
              <a:rPr lang="fr-FR" sz="2000" b="1" dirty="0"/>
              <a:t>IMPOZITUL PE VENIT LA SURSA DE </a:t>
            </a:r>
            <a:r>
              <a:rPr lang="fr-FR" sz="2000" b="1" dirty="0" smtClean="0"/>
              <a:t>PLATĂ</a:t>
            </a:r>
            <a:r>
              <a:rPr lang="ru-RU" sz="2700" b="1" dirty="0"/>
              <a:t/>
            </a:r>
            <a:br>
              <a:rPr lang="ru-RU" sz="2700" b="1" dirty="0"/>
            </a:br>
            <a:r>
              <a:rPr lang="ru-RU" sz="1800" dirty="0"/>
              <a:t/>
            </a:r>
            <a:br>
              <a:rPr lang="ru-RU" sz="1800" dirty="0"/>
            </a:br>
            <a:r>
              <a:rPr lang="en-US" sz="1800" dirty="0">
                <a:latin typeface="Times New Roman" panose="02020603050405020304" pitchFamily="18" charset="0"/>
                <a:cs typeface="Times New Roman" panose="02020603050405020304" pitchFamily="18" charset="0"/>
              </a:rPr>
              <a:t/>
            </a:r>
            <a:br>
              <a:rPr lang="en-US" sz="1800" dirty="0">
                <a:latin typeface="Times New Roman" panose="02020603050405020304" pitchFamily="18" charset="0"/>
                <a:cs typeface="Times New Roman" panose="02020603050405020304" pitchFamily="18" charset="0"/>
              </a:rPr>
            </a:br>
            <a:endParaRPr lang="ru-RU" sz="1800" dirty="0">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10</a:t>
            </a:fld>
            <a:endParaRPr lang="ru-RU">
              <a:solidFill>
                <a:prstClr val="black">
                  <a:tint val="75000"/>
                </a:prstClr>
              </a:solidFill>
            </a:endParaRPr>
          </a:p>
        </p:txBody>
      </p:sp>
      <p:sp>
        <p:nvSpPr>
          <p:cNvPr id="7" name="Прямоугольник 6"/>
          <p:cNvSpPr/>
          <p:nvPr/>
        </p:nvSpPr>
        <p:spPr>
          <a:xfrm>
            <a:off x="323528" y="1201316"/>
            <a:ext cx="8668509" cy="4176464"/>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600" b="1" dirty="0">
                <a:solidFill>
                  <a:schemeClr val="tx1"/>
                </a:solidFill>
                <a:latin typeface="Times New Roman" panose="02020603050405020304" pitchFamily="18" charset="0"/>
                <a:cs typeface="Times New Roman" panose="02020603050405020304" pitchFamily="18" charset="0"/>
              </a:rPr>
              <a:t>	</a:t>
            </a:r>
          </a:p>
          <a:p>
            <a:r>
              <a:rPr lang="vi-VN" sz="1600" b="1" dirty="0">
                <a:solidFill>
                  <a:schemeClr val="tx1"/>
                </a:solidFill>
                <a:latin typeface="Times New Roman" panose="02020603050405020304" pitchFamily="18" charset="0"/>
                <a:cs typeface="Times New Roman" panose="02020603050405020304" pitchFamily="18" charset="0"/>
              </a:rPr>
              <a:t>29.1.7.9.3.</a:t>
            </a:r>
          </a:p>
          <a:p>
            <a:pPr algn="just"/>
            <a:r>
              <a:rPr lang="vi-VN" sz="1600" b="1" dirty="0">
                <a:solidFill>
                  <a:schemeClr val="tx1"/>
                </a:solidFill>
                <a:latin typeface="Times New Roman" panose="02020603050405020304" pitchFamily="18" charset="0"/>
                <a:cs typeface="Times New Roman" panose="02020603050405020304" pitchFamily="18" charset="0"/>
              </a:rPr>
              <a:t>Se reține oare impozitul pe venit la sursa de plată din suma dobânzii capitalizate la contul persoanei fizice rezidente în conformitate cu contractul de depozit încheiat cu banca?</a:t>
            </a:r>
          </a:p>
          <a:p>
            <a:pPr algn="just"/>
            <a:endParaRPr lang="vi-VN" sz="1600" b="1" dirty="0">
              <a:solidFill>
                <a:schemeClr val="tx1"/>
              </a:solidFill>
              <a:latin typeface="Times New Roman" panose="02020603050405020304" pitchFamily="18" charset="0"/>
              <a:cs typeface="Times New Roman" panose="02020603050405020304" pitchFamily="18" charset="0"/>
            </a:endParaRPr>
          </a:p>
          <a:p>
            <a:pPr algn="just"/>
            <a:r>
              <a:rPr lang="vi-VN" sz="1600" b="1" dirty="0">
                <a:solidFill>
                  <a:schemeClr val="tx1"/>
                </a:solidFill>
                <a:latin typeface="Times New Roman" panose="02020603050405020304" pitchFamily="18" charset="0"/>
                <a:cs typeface="Times New Roman" panose="02020603050405020304" pitchFamily="18" charset="0"/>
              </a:rPr>
              <a:t>       </a:t>
            </a:r>
            <a:r>
              <a:rPr lang="vi-VN" sz="1600" dirty="0">
                <a:solidFill>
                  <a:schemeClr val="tx1"/>
                </a:solidFill>
                <a:latin typeface="Times New Roman" panose="02020603050405020304" pitchFamily="18" charset="0"/>
                <a:cs typeface="Times New Roman" panose="02020603050405020304" pitchFamily="18" charset="0"/>
              </a:rPr>
              <a:t> În conformitate cu prevederile </a:t>
            </a:r>
            <a:r>
              <a:rPr lang="vi-VN" sz="1600" dirty="0" smtClean="0">
                <a:solidFill>
                  <a:schemeClr val="tx1"/>
                </a:solidFill>
                <a:latin typeface="Times New Roman" panose="02020603050405020304" pitchFamily="18" charset="0"/>
                <a:cs typeface="Times New Roman" panose="02020603050405020304" pitchFamily="18" charset="0"/>
              </a:rPr>
              <a:t>art.90</a:t>
            </a:r>
            <a:r>
              <a:rPr lang="ro-MO" sz="1600" dirty="0" smtClean="0">
                <a:solidFill>
                  <a:schemeClr val="tx1"/>
                </a:solidFill>
                <a:latin typeface="Times New Roman" panose="02020603050405020304" pitchFamily="18" charset="0"/>
                <a:cs typeface="Times New Roman" panose="02020603050405020304" pitchFamily="18" charset="0"/>
              </a:rPr>
              <a:t>/</a:t>
            </a:r>
            <a:r>
              <a:rPr lang="vi-VN" sz="1600" dirty="0" smtClean="0">
                <a:solidFill>
                  <a:schemeClr val="tx1"/>
                </a:solidFill>
                <a:latin typeface="Times New Roman" panose="02020603050405020304" pitchFamily="18" charset="0"/>
                <a:cs typeface="Times New Roman" panose="02020603050405020304" pitchFamily="18" charset="0"/>
              </a:rPr>
              <a:t>1 </a:t>
            </a:r>
            <a:r>
              <a:rPr lang="vi-VN" sz="1600" dirty="0">
                <a:solidFill>
                  <a:schemeClr val="tx1"/>
                </a:solidFill>
                <a:latin typeface="Times New Roman" panose="02020603050405020304" pitchFamily="18" charset="0"/>
                <a:cs typeface="Times New Roman" panose="02020603050405020304" pitchFamily="18" charset="0"/>
              </a:rPr>
              <a:t>alin.(</a:t>
            </a:r>
            <a:r>
              <a:rPr lang="vi-VN" sz="1600" dirty="0" smtClean="0">
                <a:solidFill>
                  <a:schemeClr val="tx1"/>
                </a:solidFill>
                <a:latin typeface="Times New Roman" panose="02020603050405020304" pitchFamily="18" charset="0"/>
                <a:cs typeface="Times New Roman" panose="02020603050405020304" pitchFamily="18" charset="0"/>
              </a:rPr>
              <a:t>3</a:t>
            </a:r>
            <a:r>
              <a:rPr lang="ro-MO" sz="1600" dirty="0" smtClean="0">
                <a:solidFill>
                  <a:schemeClr val="tx1"/>
                </a:solidFill>
                <a:latin typeface="Times New Roman" panose="02020603050405020304" pitchFamily="18" charset="0"/>
                <a:cs typeface="Times New Roman" panose="02020603050405020304" pitchFamily="18" charset="0"/>
              </a:rPr>
              <a:t>/</a:t>
            </a:r>
            <a:r>
              <a:rPr lang="vi-VN" sz="1600" dirty="0" smtClean="0">
                <a:solidFill>
                  <a:schemeClr val="tx1"/>
                </a:solidFill>
                <a:latin typeface="Times New Roman" panose="02020603050405020304" pitchFamily="18" charset="0"/>
                <a:cs typeface="Times New Roman" panose="02020603050405020304" pitchFamily="18" charset="0"/>
              </a:rPr>
              <a:t>7) </a:t>
            </a:r>
            <a:r>
              <a:rPr lang="vi-VN" sz="1600" dirty="0">
                <a:solidFill>
                  <a:schemeClr val="tx1"/>
                </a:solidFill>
                <a:latin typeface="Times New Roman" panose="02020603050405020304" pitchFamily="18" charset="0"/>
                <a:cs typeface="Times New Roman" panose="02020603050405020304" pitchFamily="18" charset="0"/>
              </a:rPr>
              <a:t>din Codul fiscal băncile, asociațiile de economii şi împrumut, precum şi emitenții de valori mobiliare corporative reţin un impozit în mărime de 3% din dobânzile achitate în folosul persoanelor fizice rezidente. </a:t>
            </a:r>
          </a:p>
          <a:p>
            <a:pPr algn="just"/>
            <a:r>
              <a:rPr lang="vi-VN" sz="1600" dirty="0">
                <a:solidFill>
                  <a:schemeClr val="tx1"/>
                </a:solidFill>
                <a:latin typeface="Times New Roman" panose="02020603050405020304" pitchFamily="18" charset="0"/>
                <a:cs typeface="Times New Roman" panose="02020603050405020304" pitchFamily="18" charset="0"/>
              </a:rPr>
              <a:t>        Potrivit art.44 alin.(1) din Codul fiscal, evidența veniturilor persoanelor fizice care nu desfășoară activitate de întreprinzător, se efectuează conform contabilității de casă. </a:t>
            </a:r>
          </a:p>
          <a:p>
            <a:pPr algn="just"/>
            <a:r>
              <a:rPr lang="vi-VN" sz="1600" dirty="0">
                <a:solidFill>
                  <a:schemeClr val="tx1"/>
                </a:solidFill>
                <a:latin typeface="Times New Roman" panose="02020603050405020304" pitchFamily="18" charset="0"/>
                <a:cs typeface="Times New Roman" panose="02020603050405020304" pitchFamily="18" charset="0"/>
              </a:rPr>
              <a:t>        Astfel, conform alin.(2) al articolului menționat prin contabilitatea de casă se înțelege metoda conform căreia venitul este raportat la anul fiscal în care acesta este obținut în mijloace bănești sau sub altă formă. </a:t>
            </a:r>
          </a:p>
          <a:p>
            <a:pPr algn="just"/>
            <a:r>
              <a:rPr lang="vi-VN" sz="1600" dirty="0">
                <a:solidFill>
                  <a:schemeClr val="tx1"/>
                </a:solidFill>
                <a:latin typeface="Times New Roman" panose="02020603050405020304" pitchFamily="18" charset="0"/>
                <a:cs typeface="Times New Roman" panose="02020603050405020304" pitchFamily="18" charset="0"/>
              </a:rPr>
              <a:t>        Prin urmare, la capitalizarea dobânzii la contul persoanei fizice – rezidente, conform contractului de depozit încheiat cu banca, aceasta urmează să calculeze impozitul pe venit aplicând cota în mărime de 3%.</a:t>
            </a:r>
          </a:p>
        </p:txBody>
      </p:sp>
    </p:spTree>
    <p:extLst>
      <p:ext uri="{BB962C8B-B14F-4D97-AF65-F5344CB8AC3E}">
        <p14:creationId xmlns:p14="http://schemas.microsoft.com/office/powerpoint/2010/main" val="575052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697260"/>
            <a:ext cx="8229600" cy="864097"/>
          </a:xfrm>
        </p:spPr>
        <p:txBody>
          <a:bodyPr>
            <a:normAutofit fontScale="90000"/>
          </a:bodyPr>
          <a:lstStyle/>
          <a:p>
            <a:pPr lvl="0"/>
            <a:r>
              <a:rPr lang="ru-RU" sz="2700" b="1" dirty="0" smtClean="0"/>
              <a:t/>
            </a:r>
            <a:br>
              <a:rPr lang="ru-RU" sz="2700" b="1" dirty="0" smtClean="0"/>
            </a:br>
            <a:r>
              <a:rPr lang="fr-FR" sz="2000" b="1" dirty="0"/>
              <a:t>IMPOZITUL PE VENIT LA SURSA DE PLATĂ</a:t>
            </a:r>
            <a:r>
              <a:rPr lang="ru-RU" sz="2700" b="1" dirty="0"/>
              <a:t/>
            </a:r>
            <a:br>
              <a:rPr lang="ru-RU" sz="2700" b="1" dirty="0"/>
            </a:br>
            <a:r>
              <a:rPr lang="ru-RU" sz="1800" dirty="0"/>
              <a:t/>
            </a:r>
            <a:br>
              <a:rPr lang="ru-RU" sz="1800" dirty="0"/>
            </a:br>
            <a:r>
              <a:rPr lang="en-US" sz="1800" dirty="0">
                <a:latin typeface="Times New Roman" panose="02020603050405020304" pitchFamily="18" charset="0"/>
                <a:cs typeface="Times New Roman" panose="02020603050405020304" pitchFamily="18" charset="0"/>
              </a:rPr>
              <a:t/>
            </a:r>
            <a:br>
              <a:rPr lang="en-US" sz="1800" dirty="0">
                <a:latin typeface="Times New Roman" panose="02020603050405020304" pitchFamily="18" charset="0"/>
                <a:cs typeface="Times New Roman" panose="02020603050405020304" pitchFamily="18" charset="0"/>
              </a:rPr>
            </a:br>
            <a:endParaRPr lang="ru-RU" sz="1800" dirty="0">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11</a:t>
            </a:fld>
            <a:endParaRPr lang="ru-RU">
              <a:solidFill>
                <a:prstClr val="black">
                  <a:tint val="75000"/>
                </a:prstClr>
              </a:solidFill>
            </a:endParaRPr>
          </a:p>
        </p:txBody>
      </p:sp>
      <p:sp>
        <p:nvSpPr>
          <p:cNvPr id="7" name="Прямоугольник 6"/>
          <p:cNvSpPr/>
          <p:nvPr/>
        </p:nvSpPr>
        <p:spPr>
          <a:xfrm>
            <a:off x="323528" y="1201316"/>
            <a:ext cx="8668509" cy="4176464"/>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1050" b="1" dirty="0">
                <a:solidFill>
                  <a:schemeClr val="tx1"/>
                </a:solidFill>
                <a:latin typeface="Times New Roman" panose="02020603050405020304" pitchFamily="18" charset="0"/>
                <a:cs typeface="Times New Roman" panose="02020603050405020304" pitchFamily="18" charset="0"/>
              </a:rPr>
              <a:t>	</a:t>
            </a:r>
          </a:p>
          <a:p>
            <a:pPr algn="just"/>
            <a:r>
              <a:rPr lang="vi-VN" sz="1050" b="1" dirty="0">
                <a:solidFill>
                  <a:schemeClr val="tx1"/>
                </a:solidFill>
                <a:latin typeface="Times New Roman" panose="02020603050405020304" pitchFamily="18" charset="0"/>
                <a:cs typeface="Times New Roman" panose="02020603050405020304" pitchFamily="18" charset="0"/>
              </a:rPr>
              <a:t>29.1.7.9.4. Se reține oare la sursa de plată impozitul pe venit, potrivit </a:t>
            </a:r>
            <a:r>
              <a:rPr lang="vi-VN" sz="1050" b="1" dirty="0" smtClean="0">
                <a:solidFill>
                  <a:schemeClr val="tx1"/>
                </a:solidFill>
                <a:latin typeface="Times New Roman" panose="02020603050405020304" pitchFamily="18" charset="0"/>
                <a:cs typeface="Times New Roman" panose="02020603050405020304" pitchFamily="18" charset="0"/>
              </a:rPr>
              <a:t>art.90</a:t>
            </a:r>
            <a:r>
              <a:rPr lang="ro-MO" sz="1050" b="1" dirty="0" smtClean="0">
                <a:solidFill>
                  <a:schemeClr val="tx1"/>
                </a:solidFill>
                <a:latin typeface="Times New Roman" panose="02020603050405020304" pitchFamily="18" charset="0"/>
                <a:cs typeface="Times New Roman" panose="02020603050405020304" pitchFamily="18" charset="0"/>
              </a:rPr>
              <a:t>/</a:t>
            </a:r>
            <a:r>
              <a:rPr lang="vi-VN" sz="1050" b="1" dirty="0" smtClean="0">
                <a:solidFill>
                  <a:schemeClr val="tx1"/>
                </a:solidFill>
                <a:latin typeface="Times New Roman" panose="02020603050405020304" pitchFamily="18" charset="0"/>
                <a:cs typeface="Times New Roman" panose="02020603050405020304" pitchFamily="18" charset="0"/>
              </a:rPr>
              <a:t>1 </a:t>
            </a:r>
            <a:r>
              <a:rPr lang="vi-VN" sz="1050" b="1" dirty="0">
                <a:solidFill>
                  <a:schemeClr val="tx1"/>
                </a:solidFill>
                <a:latin typeface="Times New Roman" panose="02020603050405020304" pitchFamily="18" charset="0"/>
                <a:cs typeface="Times New Roman" panose="02020603050405020304" pitchFamily="18" charset="0"/>
              </a:rPr>
              <a:t>alin.(</a:t>
            </a:r>
            <a:r>
              <a:rPr lang="vi-VN" sz="1050" b="1" dirty="0" smtClean="0">
                <a:solidFill>
                  <a:schemeClr val="tx1"/>
                </a:solidFill>
                <a:latin typeface="Times New Roman" panose="02020603050405020304" pitchFamily="18" charset="0"/>
                <a:cs typeface="Times New Roman" panose="02020603050405020304" pitchFamily="18" charset="0"/>
              </a:rPr>
              <a:t>3</a:t>
            </a:r>
            <a:r>
              <a:rPr lang="ro-MO" sz="1050" b="1" dirty="0" smtClean="0">
                <a:solidFill>
                  <a:schemeClr val="tx1"/>
                </a:solidFill>
                <a:latin typeface="Times New Roman" panose="02020603050405020304" pitchFamily="18" charset="0"/>
                <a:cs typeface="Times New Roman" panose="02020603050405020304" pitchFamily="18" charset="0"/>
              </a:rPr>
              <a:t>/</a:t>
            </a:r>
            <a:r>
              <a:rPr lang="vi-VN" sz="1050" b="1" dirty="0" smtClean="0">
                <a:solidFill>
                  <a:schemeClr val="tx1"/>
                </a:solidFill>
                <a:latin typeface="Times New Roman" panose="02020603050405020304" pitchFamily="18" charset="0"/>
                <a:cs typeface="Times New Roman" panose="02020603050405020304" pitchFamily="18" charset="0"/>
              </a:rPr>
              <a:t>7</a:t>
            </a:r>
            <a:r>
              <a:rPr lang="vi-VN" sz="1050" b="1" dirty="0">
                <a:solidFill>
                  <a:schemeClr val="tx1"/>
                </a:solidFill>
                <a:latin typeface="Times New Roman" panose="02020603050405020304" pitchFamily="18" charset="0"/>
                <a:cs typeface="Times New Roman" panose="02020603050405020304" pitchFamily="18" charset="0"/>
              </a:rPr>
              <a:t>) sau art.89 din Codul fiscal, din suma achitată de dealerul primar persoanei fizice rezidente la răscumpărarea obligațiunilor de stat </a:t>
            </a:r>
            <a:r>
              <a:rPr lang="vi-VN" sz="1050" b="1" dirty="0" smtClean="0">
                <a:solidFill>
                  <a:schemeClr val="tx1"/>
                </a:solidFill>
                <a:latin typeface="Times New Roman" panose="02020603050405020304" pitchFamily="18" charset="0"/>
                <a:cs typeface="Times New Roman" panose="02020603050405020304" pitchFamily="18" charset="0"/>
              </a:rPr>
              <a:t>?</a:t>
            </a:r>
            <a:endParaRPr lang="ro-MO" sz="1050" b="1" dirty="0" smtClean="0">
              <a:solidFill>
                <a:schemeClr val="tx1"/>
              </a:solidFill>
              <a:latin typeface="Times New Roman" panose="02020603050405020304" pitchFamily="18" charset="0"/>
              <a:cs typeface="Times New Roman" panose="02020603050405020304" pitchFamily="18" charset="0"/>
            </a:endParaRPr>
          </a:p>
          <a:p>
            <a:pPr algn="just"/>
            <a:endParaRPr lang="vi-VN" sz="1050" b="1" dirty="0">
              <a:solidFill>
                <a:schemeClr val="tx1"/>
              </a:solidFill>
              <a:latin typeface="Times New Roman" panose="02020603050405020304" pitchFamily="18" charset="0"/>
              <a:cs typeface="Times New Roman" panose="02020603050405020304" pitchFamily="18" charset="0"/>
            </a:endParaRPr>
          </a:p>
          <a:p>
            <a:pPr algn="just"/>
            <a:r>
              <a:rPr lang="vi-VN" sz="1050" dirty="0">
                <a:solidFill>
                  <a:schemeClr val="tx1"/>
                </a:solidFill>
                <a:latin typeface="Times New Roman" panose="02020603050405020304" pitchFamily="18" charset="0"/>
                <a:cs typeface="Times New Roman" panose="02020603050405020304" pitchFamily="18" charset="0"/>
              </a:rPr>
              <a:t>        Potrivit </a:t>
            </a:r>
            <a:r>
              <a:rPr lang="vi-VN" sz="1050" dirty="0" smtClean="0">
                <a:solidFill>
                  <a:schemeClr val="tx1"/>
                </a:solidFill>
                <a:latin typeface="Times New Roman" panose="02020603050405020304" pitchFamily="18" charset="0"/>
                <a:cs typeface="Times New Roman" panose="02020603050405020304" pitchFamily="18" charset="0"/>
              </a:rPr>
              <a:t>art.90</a:t>
            </a:r>
            <a:r>
              <a:rPr lang="ro-MO" sz="1050" dirty="0" smtClean="0">
                <a:solidFill>
                  <a:schemeClr val="tx1"/>
                </a:solidFill>
                <a:latin typeface="Times New Roman" panose="02020603050405020304" pitchFamily="18" charset="0"/>
                <a:cs typeface="Times New Roman" panose="02020603050405020304" pitchFamily="18" charset="0"/>
              </a:rPr>
              <a:t>/</a:t>
            </a:r>
            <a:r>
              <a:rPr lang="vi-VN" sz="1050" dirty="0" smtClean="0">
                <a:solidFill>
                  <a:schemeClr val="tx1"/>
                </a:solidFill>
                <a:latin typeface="Times New Roman" panose="02020603050405020304" pitchFamily="18" charset="0"/>
                <a:cs typeface="Times New Roman" panose="02020603050405020304" pitchFamily="18" charset="0"/>
              </a:rPr>
              <a:t>1 </a:t>
            </a:r>
            <a:r>
              <a:rPr lang="vi-VN" sz="1050" dirty="0">
                <a:solidFill>
                  <a:schemeClr val="tx1"/>
                </a:solidFill>
                <a:latin typeface="Times New Roman" panose="02020603050405020304" pitchFamily="18" charset="0"/>
                <a:cs typeface="Times New Roman" panose="02020603050405020304" pitchFamily="18" charset="0"/>
              </a:rPr>
              <a:t>alin</a:t>
            </a:r>
            <a:r>
              <a:rPr lang="vi-VN" sz="1050" dirty="0" smtClean="0">
                <a:solidFill>
                  <a:schemeClr val="tx1"/>
                </a:solidFill>
                <a:latin typeface="Times New Roman" panose="02020603050405020304" pitchFamily="18" charset="0"/>
                <a:cs typeface="Times New Roman" panose="02020603050405020304" pitchFamily="18" charset="0"/>
              </a:rPr>
              <a:t>.(3</a:t>
            </a:r>
            <a:r>
              <a:rPr lang="ro-MO" sz="1050" dirty="0" smtClean="0">
                <a:solidFill>
                  <a:schemeClr val="tx1"/>
                </a:solidFill>
                <a:latin typeface="Times New Roman" panose="02020603050405020304" pitchFamily="18" charset="0"/>
                <a:cs typeface="Times New Roman" panose="02020603050405020304" pitchFamily="18" charset="0"/>
              </a:rPr>
              <a:t>/</a:t>
            </a:r>
            <a:r>
              <a:rPr lang="vi-VN" sz="1050" dirty="0" smtClean="0">
                <a:solidFill>
                  <a:schemeClr val="tx1"/>
                </a:solidFill>
                <a:latin typeface="Times New Roman" panose="02020603050405020304" pitchFamily="18" charset="0"/>
                <a:cs typeface="Times New Roman" panose="02020603050405020304" pitchFamily="18" charset="0"/>
              </a:rPr>
              <a:t>7</a:t>
            </a:r>
            <a:r>
              <a:rPr lang="vi-VN" sz="1050" dirty="0">
                <a:solidFill>
                  <a:schemeClr val="tx1"/>
                </a:solidFill>
                <a:latin typeface="Times New Roman" panose="02020603050405020304" pitchFamily="18" charset="0"/>
                <a:cs typeface="Times New Roman" panose="02020603050405020304" pitchFamily="18" charset="0"/>
              </a:rPr>
              <a:t>) din Codul fiscal băncile, asociațiile de economii şi împrumut, precum şi emitenții de valori mobiliare corporative rețin un impozit în mărime de 3% din dobânzile achitate în folosul persoanelor fizice rezidente. </a:t>
            </a:r>
          </a:p>
          <a:p>
            <a:pPr algn="just"/>
            <a:r>
              <a:rPr lang="vi-VN" sz="1050" dirty="0">
                <a:solidFill>
                  <a:schemeClr val="tx1"/>
                </a:solidFill>
                <a:latin typeface="Times New Roman" panose="02020603050405020304" pitchFamily="18" charset="0"/>
                <a:cs typeface="Times New Roman" panose="02020603050405020304" pitchFamily="18" charset="0"/>
              </a:rPr>
              <a:t>        Deasemenea, conform art.89 din Codul fiscal, fiecare plătitor, menţionat la art.90, de dobînzi în folosul persoanelor fizice, cu excepţia celor efectuate în folosul întreprinzătorilor individuali şi al gospodăriilor ţărăneşti (de fermier), este obligat să reţină din fiecare dobîndă şi să achite ca parte a impozitului o sumă egală cu 12% din plată. </a:t>
            </a:r>
          </a:p>
          <a:p>
            <a:pPr algn="just"/>
            <a:r>
              <a:rPr lang="vi-VN" sz="1050" dirty="0">
                <a:solidFill>
                  <a:schemeClr val="tx1"/>
                </a:solidFill>
                <a:latin typeface="Times New Roman" panose="02020603050405020304" pitchFamily="18" charset="0"/>
                <a:cs typeface="Times New Roman" panose="02020603050405020304" pitchFamily="18" charset="0"/>
              </a:rPr>
              <a:t>        Concomitent, pct.6 subpct. 16) din Regulamentul, aprobat prin Hotărârea Băncii Naționale a Moldovei nr.170/2018, stabilește că obligațiunile de stat sunt valori mobiliare de stat emise cu scont, la valoarea nominală sau cu primă, pe termen de un an şi mai mare, pentru care emitentul (Ministerul Finanțelor) plăteşte periodic dobânzi potrivit ratei fixe sau flotante în conformitate cu condiţiile emiterii şi care sunt răscumpărate la scadenţă la valoarea lor nominală. </a:t>
            </a:r>
          </a:p>
          <a:p>
            <a:pPr algn="just"/>
            <a:r>
              <a:rPr lang="vi-VN" sz="1050" dirty="0">
                <a:solidFill>
                  <a:schemeClr val="tx1"/>
                </a:solidFill>
                <a:latin typeface="Times New Roman" panose="02020603050405020304" pitchFamily="18" charset="0"/>
                <a:cs typeface="Times New Roman" panose="02020603050405020304" pitchFamily="18" charset="0"/>
              </a:rPr>
              <a:t>        Deasemenea, dealerii primari (băncile comerciale care au fost acceptate de Ministerul Finanţelor să deruleze operaţiuni cu VMS pe piaţa VMS) desfăşoară operaţiuni cu valori mobiliare de stat pe piaţa valorilor mobiliare de stat în nume şi în cont propriu sau în nume propriu şi în contul clienţilor săi, persoane fizice şi/sau juridice, rezidente sau nerezidente. </a:t>
            </a:r>
          </a:p>
          <a:p>
            <a:pPr algn="just"/>
            <a:r>
              <a:rPr lang="vi-VN" sz="1050" dirty="0">
                <a:solidFill>
                  <a:schemeClr val="tx1"/>
                </a:solidFill>
                <a:latin typeface="Times New Roman" panose="02020603050405020304" pitchFamily="18" charset="0"/>
                <a:cs typeface="Times New Roman" panose="02020603050405020304" pitchFamily="18" charset="0"/>
              </a:rPr>
              <a:t>        Astfel, ținând cont de faptul că plătitor al dobânzilor aferente obligațiunilor de stat este emitentul, dealerul primar (băncile comerciale) care acționează din contul clienților săi, nu are obligația reținerii impozitului pe venit la sursa de plată, conform </a:t>
            </a:r>
            <a:r>
              <a:rPr lang="vi-VN" sz="1050" dirty="0" smtClean="0">
                <a:solidFill>
                  <a:schemeClr val="tx1"/>
                </a:solidFill>
                <a:latin typeface="Times New Roman" panose="02020603050405020304" pitchFamily="18" charset="0"/>
                <a:cs typeface="Times New Roman" panose="02020603050405020304" pitchFamily="18" charset="0"/>
              </a:rPr>
              <a:t>art.90</a:t>
            </a:r>
            <a:r>
              <a:rPr lang="ro-MO" sz="1050" dirty="0" smtClean="0">
                <a:solidFill>
                  <a:schemeClr val="tx1"/>
                </a:solidFill>
                <a:latin typeface="Times New Roman" panose="02020603050405020304" pitchFamily="18" charset="0"/>
                <a:cs typeface="Times New Roman" panose="02020603050405020304" pitchFamily="18" charset="0"/>
              </a:rPr>
              <a:t>/</a:t>
            </a:r>
            <a:r>
              <a:rPr lang="vi-VN" sz="1050" dirty="0" smtClean="0">
                <a:solidFill>
                  <a:schemeClr val="tx1"/>
                </a:solidFill>
                <a:latin typeface="Times New Roman" panose="02020603050405020304" pitchFamily="18" charset="0"/>
                <a:cs typeface="Times New Roman" panose="02020603050405020304" pitchFamily="18" charset="0"/>
              </a:rPr>
              <a:t>1 </a:t>
            </a:r>
            <a:r>
              <a:rPr lang="vi-VN" sz="1050" dirty="0">
                <a:solidFill>
                  <a:schemeClr val="tx1"/>
                </a:solidFill>
                <a:latin typeface="Times New Roman" panose="02020603050405020304" pitchFamily="18" charset="0"/>
                <a:cs typeface="Times New Roman" panose="02020603050405020304" pitchFamily="18" charset="0"/>
              </a:rPr>
              <a:t>alin.(37) din Codul fiscal, în mărime de 3% și conform art.89 din Codul fiscal în mărime de 12%. </a:t>
            </a:r>
          </a:p>
          <a:p>
            <a:pPr algn="just"/>
            <a:r>
              <a:rPr lang="vi-VN" sz="1050" dirty="0">
                <a:solidFill>
                  <a:schemeClr val="tx1"/>
                </a:solidFill>
                <a:latin typeface="Times New Roman" panose="02020603050405020304" pitchFamily="18" charset="0"/>
                <a:cs typeface="Times New Roman" panose="02020603050405020304" pitchFamily="18" charset="0"/>
              </a:rPr>
              <a:t>        Totodată, relatăm că venitul sub formă de dobînzi, achitat persoanelor fizice rezidente, cade sub incidența art.18 lit.o) din Codul fiscal, ca surse de venit impozabile, și urmează să fie impozitate, precum și declarate, în condițiile art.83 din Codul fiscal prin prezentarea Declarației cu privire la impozitul pe venit a persoanei fizice (forma CET18).</a:t>
            </a:r>
            <a:endParaRPr lang="ru-RU" sz="1050" dirty="0" smtClean="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956687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553244"/>
            <a:ext cx="8229600" cy="648072"/>
          </a:xfrm>
        </p:spPr>
        <p:txBody>
          <a:bodyPr>
            <a:normAutofit fontScale="90000"/>
          </a:bodyPr>
          <a:lstStyle/>
          <a:p>
            <a:r>
              <a:rPr lang="ru-RU" sz="2400" b="1" dirty="0" smtClean="0"/>
              <a:t/>
            </a:r>
            <a:br>
              <a:rPr lang="ru-RU" sz="2400" b="1" dirty="0" smtClean="0"/>
            </a:br>
            <a:r>
              <a:rPr lang="ru-RU" sz="2400" b="1" dirty="0"/>
              <a:t/>
            </a:r>
            <a:br>
              <a:rPr lang="ru-RU" sz="2400" b="1" dirty="0"/>
            </a:br>
            <a:r>
              <a:rPr lang="ru-RU" sz="2400" b="1" dirty="0" smtClean="0"/>
              <a:t/>
            </a:r>
            <a:br>
              <a:rPr lang="ru-RU" sz="2400" b="1" dirty="0" smtClean="0"/>
            </a:br>
            <a:r>
              <a:rPr lang="ru-RU" sz="2400" b="1" dirty="0"/>
              <a:t/>
            </a:r>
            <a:br>
              <a:rPr lang="ru-RU" sz="2400" b="1" dirty="0"/>
            </a:br>
            <a:r>
              <a:rPr lang="fr-FR" sz="2000" b="1" dirty="0"/>
              <a:t>IMPOZITUL PE VENIT LA SURSA DE PLATĂ</a:t>
            </a:r>
            <a:r>
              <a:rPr lang="ru-RU" sz="2400" dirty="0"/>
              <a:t/>
            </a:r>
            <a:br>
              <a:rPr lang="ru-RU" sz="2400" dirty="0"/>
            </a:br>
            <a:r>
              <a:rPr lang="ru-RU" sz="2700" b="1" dirty="0" smtClean="0"/>
              <a:t/>
            </a:r>
            <a:br>
              <a:rPr lang="ru-RU" sz="2700" b="1" dirty="0" smtClean="0"/>
            </a:br>
            <a:r>
              <a:rPr lang="ru-RU" sz="1800" dirty="0"/>
              <a:t/>
            </a:r>
            <a:br>
              <a:rPr lang="ru-RU" sz="1800" dirty="0"/>
            </a:br>
            <a:r>
              <a:rPr lang="en-US" sz="1800" dirty="0">
                <a:latin typeface="Times New Roman" panose="02020603050405020304" pitchFamily="18" charset="0"/>
                <a:cs typeface="Times New Roman" panose="02020603050405020304" pitchFamily="18" charset="0"/>
              </a:rPr>
              <a:t/>
            </a:r>
            <a:br>
              <a:rPr lang="en-US" sz="1800" dirty="0">
                <a:latin typeface="Times New Roman" panose="02020603050405020304" pitchFamily="18" charset="0"/>
                <a:cs typeface="Times New Roman" panose="02020603050405020304" pitchFamily="18" charset="0"/>
              </a:rPr>
            </a:br>
            <a:endParaRPr lang="ru-RU" sz="1800" dirty="0">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12</a:t>
            </a:fld>
            <a:endParaRPr lang="ru-RU">
              <a:solidFill>
                <a:prstClr val="black">
                  <a:tint val="75000"/>
                </a:prstClr>
              </a:solidFill>
            </a:endParaRPr>
          </a:p>
        </p:txBody>
      </p:sp>
      <p:sp>
        <p:nvSpPr>
          <p:cNvPr id="7" name="Прямоугольник 6"/>
          <p:cNvSpPr/>
          <p:nvPr/>
        </p:nvSpPr>
        <p:spPr>
          <a:xfrm>
            <a:off x="281786" y="1489348"/>
            <a:ext cx="8668509" cy="4032448"/>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600" dirty="0" smtClean="0">
              <a:solidFill>
                <a:schemeClr val="tx1"/>
              </a:solidFill>
              <a:latin typeface="Times New Roman" panose="02020603050405020304" pitchFamily="18" charset="0"/>
              <a:cs typeface="Times New Roman" panose="02020603050405020304" pitchFamily="18" charset="0"/>
            </a:endParaRPr>
          </a:p>
          <a:p>
            <a:endParaRPr lang="ru-RU" sz="1600" b="1" dirty="0">
              <a:solidFill>
                <a:schemeClr val="tx1"/>
              </a:solidFill>
              <a:latin typeface="Times New Roman" panose="02020603050405020304" pitchFamily="18" charset="0"/>
              <a:cs typeface="Times New Roman" panose="02020603050405020304" pitchFamily="18" charset="0"/>
            </a:endParaRPr>
          </a:p>
          <a:p>
            <a:r>
              <a:rPr lang="vi-VN" sz="1600" b="1" i="1" dirty="0">
                <a:solidFill>
                  <a:schemeClr val="tx1"/>
                </a:solidFill>
                <a:latin typeface="Times New Roman" panose="02020603050405020304" pitchFamily="18" charset="0"/>
                <a:cs typeface="Times New Roman" panose="02020603050405020304" pitchFamily="18" charset="0"/>
              </a:rPr>
              <a:t>	Extinderea termenului de aplicare a facilităților fiscale la impozitul pe venit pentru </a:t>
            </a:r>
            <a:r>
              <a:rPr lang="ro-MO" sz="1600" b="1" i="1" dirty="0" smtClean="0">
                <a:solidFill>
                  <a:schemeClr val="tx1"/>
                </a:solidFill>
                <a:latin typeface="Times New Roman" panose="02020603050405020304" pitchFamily="18" charset="0"/>
                <a:cs typeface="Times New Roman" panose="02020603050405020304" pitchFamily="18" charset="0"/>
              </a:rPr>
              <a:t>angajații din </a:t>
            </a:r>
            <a:r>
              <a:rPr lang="vi-VN" sz="1600" b="1" i="1" dirty="0" smtClean="0">
                <a:solidFill>
                  <a:schemeClr val="tx1"/>
                </a:solidFill>
                <a:latin typeface="Times New Roman" panose="02020603050405020304" pitchFamily="18" charset="0"/>
                <a:cs typeface="Times New Roman" panose="02020603050405020304" pitchFamily="18" charset="0"/>
              </a:rPr>
              <a:t>sectorul I</a:t>
            </a:r>
            <a:r>
              <a:rPr lang="ro-MO" sz="1600" b="1" i="1" dirty="0" smtClean="0">
                <a:solidFill>
                  <a:schemeClr val="tx1"/>
                </a:solidFill>
                <a:latin typeface="Times New Roman" panose="02020603050405020304" pitchFamily="18" charset="0"/>
                <a:cs typeface="Times New Roman" panose="02020603050405020304" pitchFamily="18" charset="0"/>
              </a:rPr>
              <a:t>T</a:t>
            </a:r>
            <a:endParaRPr lang="ro-MO" sz="1200" b="1" i="1" dirty="0" smtClean="0">
              <a:solidFill>
                <a:schemeClr val="tx1"/>
              </a:solidFill>
              <a:latin typeface="Times New Roman" panose="02020603050405020304" pitchFamily="18" charset="0"/>
              <a:cs typeface="Times New Roman" panose="02020603050405020304" pitchFamily="18" charset="0"/>
            </a:endParaRPr>
          </a:p>
          <a:p>
            <a:pPr algn="ctr"/>
            <a:r>
              <a:rPr lang="vi-VN" sz="1200" i="1" dirty="0" smtClean="0">
                <a:solidFill>
                  <a:schemeClr val="tx1"/>
                </a:solidFill>
                <a:latin typeface="Times New Roman" panose="02020603050405020304" pitchFamily="18" charset="0"/>
                <a:cs typeface="Times New Roman" panose="02020603050405020304" pitchFamily="18" charset="0"/>
              </a:rPr>
              <a:t>(</a:t>
            </a:r>
            <a:r>
              <a:rPr lang="vi-VN" sz="1200" i="1" dirty="0">
                <a:solidFill>
                  <a:schemeClr val="tx1"/>
                </a:solidFill>
                <a:latin typeface="Times New Roman" panose="02020603050405020304" pitchFamily="18" charset="0"/>
                <a:cs typeface="Times New Roman" panose="02020603050405020304" pitchFamily="18" charset="0"/>
              </a:rPr>
              <a:t>articolul 24 alin. (21) din Legea nr. 1164/1997 pentru punerea în aplicare a titlurilor I şi II ale Codului fiscal)</a:t>
            </a:r>
            <a:endParaRPr lang="ru-RU" sz="1200" i="1" dirty="0" smtClean="0">
              <a:solidFill>
                <a:schemeClr val="tx1"/>
              </a:solidFill>
              <a:latin typeface="Times New Roman" panose="02020603050405020304" pitchFamily="18" charset="0"/>
              <a:cs typeface="Times New Roman" panose="02020603050405020304" pitchFamily="18" charset="0"/>
            </a:endParaRPr>
          </a:p>
          <a:p>
            <a:pPr algn="just"/>
            <a:r>
              <a:rPr lang="ru-RU" sz="1600" dirty="0" smtClean="0">
                <a:solidFill>
                  <a:schemeClr val="tx1"/>
                </a:solidFill>
                <a:latin typeface="Times New Roman" panose="02020603050405020304" pitchFamily="18" charset="0"/>
                <a:cs typeface="Times New Roman" panose="02020603050405020304" pitchFamily="18" charset="0"/>
              </a:rPr>
              <a:t>	</a:t>
            </a:r>
            <a:endParaRPr lang="ro-MO" sz="1600" dirty="0" smtClean="0">
              <a:solidFill>
                <a:schemeClr val="tx1"/>
              </a:solidFill>
              <a:latin typeface="Times New Roman" panose="02020603050405020304" pitchFamily="18" charset="0"/>
              <a:cs typeface="Times New Roman" panose="02020603050405020304" pitchFamily="18" charset="0"/>
            </a:endParaRPr>
          </a:p>
          <a:p>
            <a:pPr algn="just"/>
            <a:r>
              <a:rPr lang="ro-MO" sz="1600" dirty="0" smtClean="0">
                <a:solidFill>
                  <a:schemeClr val="tx1"/>
                </a:solidFill>
                <a:latin typeface="Times New Roman" panose="02020603050405020304" pitchFamily="18" charset="0"/>
                <a:cs typeface="Times New Roman" panose="02020603050405020304" pitchFamily="18" charset="0"/>
              </a:rPr>
              <a:t>A fost extinsă perioada de aplicare a</a:t>
            </a:r>
            <a:r>
              <a:rPr lang="vi-VN" sz="1600" dirty="0" smtClean="0">
                <a:solidFill>
                  <a:schemeClr val="tx1"/>
                </a:solidFill>
                <a:latin typeface="Times New Roman" panose="02020603050405020304" pitchFamily="18" charset="0"/>
                <a:cs typeface="Times New Roman" panose="02020603050405020304" pitchFamily="18" charset="0"/>
              </a:rPr>
              <a:t> </a:t>
            </a:r>
            <a:r>
              <a:rPr lang="vi-VN" sz="1600" dirty="0">
                <a:solidFill>
                  <a:schemeClr val="tx1"/>
                </a:solidFill>
                <a:latin typeface="Times New Roman" panose="02020603050405020304" pitchFamily="18" charset="0"/>
                <a:cs typeface="Times New Roman" panose="02020603050405020304" pitchFamily="18" charset="0"/>
              </a:rPr>
              <a:t>facilităților fiscale aferent impozitului pe venit pentru angajaţii agenţilor economici a căror activitate de bază este realizarea de programe  și alte activități aferente acestora </a:t>
            </a:r>
            <a:r>
              <a:rPr lang="vi-VN" sz="1600" b="1" dirty="0">
                <a:solidFill>
                  <a:schemeClr val="tx1"/>
                </a:solidFill>
                <a:latin typeface="Times New Roman" panose="02020603050405020304" pitchFamily="18" charset="0"/>
                <a:cs typeface="Times New Roman" panose="02020603050405020304" pitchFamily="18" charset="0"/>
              </a:rPr>
              <a:t>pînă în anul 2023 inclusiv</a:t>
            </a:r>
            <a:r>
              <a:rPr lang="vi-VN" sz="1600" dirty="0" smtClean="0">
                <a:solidFill>
                  <a:schemeClr val="tx1"/>
                </a:solidFill>
                <a:latin typeface="Times New Roman" panose="02020603050405020304" pitchFamily="18" charset="0"/>
                <a:cs typeface="Times New Roman" panose="02020603050405020304" pitchFamily="18" charset="0"/>
              </a:rPr>
              <a:t>.</a:t>
            </a:r>
            <a:endParaRPr lang="ro-MO" sz="1600" dirty="0" smtClean="0">
              <a:solidFill>
                <a:schemeClr val="tx1"/>
              </a:solidFill>
              <a:latin typeface="Times New Roman" panose="02020603050405020304" pitchFamily="18" charset="0"/>
              <a:cs typeface="Times New Roman" panose="02020603050405020304" pitchFamily="18" charset="0"/>
            </a:endParaRPr>
          </a:p>
          <a:p>
            <a:pPr algn="just"/>
            <a:endParaRPr lang="ro-MO" sz="300" dirty="0">
              <a:solidFill>
                <a:schemeClr val="tx1"/>
              </a:solidFill>
              <a:latin typeface="Times New Roman" panose="02020603050405020304" pitchFamily="18" charset="0"/>
              <a:cs typeface="Times New Roman" panose="02020603050405020304" pitchFamily="18" charset="0"/>
            </a:endParaRPr>
          </a:p>
          <a:p>
            <a:pPr algn="just"/>
            <a:r>
              <a:rPr lang="vi-VN" sz="1600" b="1" i="1" dirty="0">
                <a:solidFill>
                  <a:schemeClr val="tx1"/>
                </a:solidFill>
                <a:latin typeface="Times New Roman" panose="02020603050405020304" pitchFamily="18" charset="0"/>
                <a:cs typeface="Times New Roman" panose="02020603050405020304" pitchFamily="18" charset="0"/>
              </a:rPr>
              <a:t>Extras din art.24 alin. (21</a:t>
            </a:r>
            <a:r>
              <a:rPr lang="vi-VN" sz="1600" b="1" i="1" dirty="0" smtClean="0">
                <a:solidFill>
                  <a:schemeClr val="tx1"/>
                </a:solidFill>
                <a:latin typeface="Times New Roman" panose="02020603050405020304" pitchFamily="18" charset="0"/>
                <a:cs typeface="Times New Roman" panose="02020603050405020304" pitchFamily="18" charset="0"/>
              </a:rPr>
              <a:t>)</a:t>
            </a:r>
            <a:r>
              <a:rPr lang="ro-MO" sz="1600" b="1" i="1" dirty="0" smtClean="0">
                <a:solidFill>
                  <a:schemeClr val="tx1"/>
                </a:solidFill>
                <a:latin typeface="Times New Roman" panose="02020603050405020304" pitchFamily="18" charset="0"/>
                <a:cs typeface="Times New Roman" panose="02020603050405020304" pitchFamily="18" charset="0"/>
              </a:rPr>
              <a:t> din Codul fiscal</a:t>
            </a:r>
            <a:r>
              <a:rPr lang="vi-VN" sz="1600" b="1" i="1" dirty="0" smtClean="0">
                <a:solidFill>
                  <a:schemeClr val="tx1"/>
                </a:solidFill>
                <a:latin typeface="Times New Roman" panose="02020603050405020304" pitchFamily="18" charset="0"/>
                <a:cs typeface="Times New Roman" panose="02020603050405020304" pitchFamily="18" charset="0"/>
              </a:rPr>
              <a:t>:</a:t>
            </a:r>
            <a:endParaRPr lang="vi-VN" sz="1600" b="1" i="1" dirty="0">
              <a:solidFill>
                <a:schemeClr val="tx1"/>
              </a:solidFill>
              <a:latin typeface="Times New Roman" panose="02020603050405020304" pitchFamily="18" charset="0"/>
              <a:cs typeface="Times New Roman" panose="02020603050405020304" pitchFamily="18" charset="0"/>
            </a:endParaRPr>
          </a:p>
          <a:p>
            <a:pPr algn="just"/>
            <a:r>
              <a:rPr lang="ro-MO" sz="1600" i="1" dirty="0" smtClean="0">
                <a:solidFill>
                  <a:schemeClr val="tx1"/>
                </a:solidFill>
                <a:latin typeface="Times New Roman" panose="02020603050405020304" pitchFamily="18" charset="0"/>
                <a:cs typeface="Times New Roman" panose="02020603050405020304" pitchFamily="18" charset="0"/>
              </a:rPr>
              <a:t>Art.24 alin.</a:t>
            </a:r>
            <a:r>
              <a:rPr lang="vi-VN" sz="1600" i="1" dirty="0" smtClean="0">
                <a:solidFill>
                  <a:schemeClr val="tx1"/>
                </a:solidFill>
                <a:latin typeface="Times New Roman" panose="02020603050405020304" pitchFamily="18" charset="0"/>
                <a:cs typeface="Times New Roman" panose="02020603050405020304" pitchFamily="18" charset="0"/>
              </a:rPr>
              <a:t>(21</a:t>
            </a:r>
            <a:r>
              <a:rPr lang="vi-VN" sz="1600" i="1" dirty="0">
                <a:solidFill>
                  <a:schemeClr val="tx1"/>
                </a:solidFill>
                <a:latin typeface="Times New Roman" panose="02020603050405020304" pitchFamily="18" charset="0"/>
                <a:cs typeface="Times New Roman" panose="02020603050405020304" pitchFamily="18" charset="0"/>
              </a:rPr>
              <a:t>) Se consideră </a:t>
            </a:r>
            <a:r>
              <a:rPr lang="vi-VN" sz="1600" b="1" i="1" dirty="0">
                <a:solidFill>
                  <a:schemeClr val="tx1"/>
                </a:solidFill>
                <a:latin typeface="Times New Roman" panose="02020603050405020304" pitchFamily="18" charset="0"/>
                <a:cs typeface="Times New Roman" panose="02020603050405020304" pitchFamily="18" charset="0"/>
              </a:rPr>
              <a:t>venit impozabil venitul lunar </a:t>
            </a:r>
            <a:r>
              <a:rPr lang="vi-VN" sz="1600" i="1" dirty="0">
                <a:solidFill>
                  <a:schemeClr val="tx1"/>
                </a:solidFill>
                <a:latin typeface="Times New Roman" panose="02020603050405020304" pitchFamily="18" charset="0"/>
                <a:cs typeface="Times New Roman" panose="02020603050405020304" pitchFamily="18" charset="0"/>
              </a:rPr>
              <a:t>(stabilit de contractul individual de muncă) a cărui mărime nu depăşeşte 2 salarii medii lunare pe economie prognozate pe anul respectiv, pentru angajaţii agenţilor economici a căror activitate de bază este realizarea de programe şi corespunde activităţilor din anexa nr.1, dacă sînt întrunite cumulativ </a:t>
            </a:r>
            <a:r>
              <a:rPr lang="vi-VN" sz="1600" i="1" dirty="0" smtClean="0">
                <a:solidFill>
                  <a:schemeClr val="tx1"/>
                </a:solidFill>
                <a:latin typeface="Times New Roman" panose="02020603050405020304" pitchFamily="18" charset="0"/>
                <a:cs typeface="Times New Roman" panose="02020603050405020304" pitchFamily="18" charset="0"/>
              </a:rPr>
              <a:t>condiţii</a:t>
            </a:r>
            <a:r>
              <a:rPr lang="ro-MO" sz="1600" i="1" dirty="0" smtClean="0">
                <a:solidFill>
                  <a:schemeClr val="tx1"/>
                </a:solidFill>
                <a:latin typeface="Times New Roman" panose="02020603050405020304" pitchFamily="18" charset="0"/>
                <a:cs typeface="Times New Roman" panose="02020603050405020304" pitchFamily="18" charset="0"/>
              </a:rPr>
              <a:t>le la acest alineat.</a:t>
            </a:r>
            <a:endParaRPr lang="vi-VN" sz="1600" i="1" dirty="0">
              <a:solidFill>
                <a:schemeClr val="tx1"/>
              </a:solidFill>
              <a:latin typeface="Times New Roman" panose="02020603050405020304" pitchFamily="18" charset="0"/>
              <a:cs typeface="Times New Roman" panose="02020603050405020304" pitchFamily="18" charset="0"/>
            </a:endParaRPr>
          </a:p>
          <a:p>
            <a:pPr algn="ctr"/>
            <a:r>
              <a:rPr lang="ru-RU" sz="1600" i="1" dirty="0">
                <a:solidFill>
                  <a:schemeClr val="tx1"/>
                </a:solidFill>
                <a:latin typeface="Times New Roman" panose="02020603050405020304" pitchFamily="18" charset="0"/>
                <a:cs typeface="Times New Roman" panose="02020603050405020304" pitchFamily="18" charset="0"/>
              </a:rPr>
              <a:t>(8716 леев x 2) = 17 432 </a:t>
            </a:r>
            <a:r>
              <a:rPr lang="ru-RU" sz="1600" i="1" dirty="0" smtClean="0">
                <a:solidFill>
                  <a:schemeClr val="tx1"/>
                </a:solidFill>
                <a:latin typeface="Times New Roman" panose="02020603050405020304" pitchFamily="18" charset="0"/>
                <a:cs typeface="Times New Roman" panose="02020603050405020304" pitchFamily="18" charset="0"/>
              </a:rPr>
              <a:t>леев</a:t>
            </a:r>
            <a:r>
              <a:rPr lang="ro-MO" sz="1600" i="1" dirty="0" smtClean="0">
                <a:solidFill>
                  <a:schemeClr val="tx1"/>
                </a:solidFill>
                <a:latin typeface="Times New Roman" panose="02020603050405020304" pitchFamily="18" charset="0"/>
                <a:cs typeface="Times New Roman" panose="02020603050405020304" pitchFamily="18" charset="0"/>
              </a:rPr>
              <a:t> – venit impozabil lunar</a:t>
            </a:r>
            <a:r>
              <a:rPr lang="ru-RU" sz="1600" i="1" dirty="0" smtClean="0">
                <a:solidFill>
                  <a:schemeClr val="tx1"/>
                </a:solidFill>
                <a:latin typeface="Times New Roman" panose="02020603050405020304" pitchFamily="18" charset="0"/>
                <a:cs typeface="Times New Roman" panose="02020603050405020304" pitchFamily="18" charset="0"/>
              </a:rPr>
              <a:t>).</a:t>
            </a:r>
            <a:endParaRPr lang="ru-RU" sz="1600" i="1" dirty="0">
              <a:solidFill>
                <a:schemeClr val="tx1"/>
              </a:solidFill>
              <a:latin typeface="Times New Roman" panose="02020603050405020304" pitchFamily="18" charset="0"/>
              <a:cs typeface="Times New Roman" panose="02020603050405020304" pitchFamily="18" charset="0"/>
            </a:endParaRPr>
          </a:p>
          <a:p>
            <a:pPr algn="just"/>
            <a:endParaRPr lang="ru-RU" sz="2000" b="1" i="1" dirty="0" smtClean="0">
              <a:solidFill>
                <a:schemeClr val="tx1"/>
              </a:solidFill>
              <a:latin typeface="Times New Roman" panose="02020603050405020304" pitchFamily="18" charset="0"/>
              <a:cs typeface="Times New Roman" panose="02020603050405020304" pitchFamily="18" charset="0"/>
            </a:endParaRPr>
          </a:p>
          <a:p>
            <a:pPr algn="just"/>
            <a:r>
              <a:rPr lang="ru-RU" sz="2000" b="1" dirty="0" smtClean="0">
                <a:solidFill>
                  <a:schemeClr val="tx1"/>
                </a:solidFill>
                <a:latin typeface="Times New Roman" panose="02020603050405020304" pitchFamily="18" charset="0"/>
                <a:cs typeface="Times New Roman" panose="02020603050405020304" pitchFamily="18" charset="0"/>
              </a:rPr>
              <a:t>	</a:t>
            </a:r>
            <a:endParaRPr lang="ru-RU" sz="2000" b="1" dirty="0">
              <a:solidFill>
                <a:schemeClr val="tx1"/>
              </a:solidFill>
              <a:latin typeface="Times New Roman" panose="02020603050405020304" pitchFamily="18" charset="0"/>
              <a:cs typeface="Times New Roman" panose="02020603050405020304" pitchFamily="18" charset="0"/>
            </a:endParaRPr>
          </a:p>
          <a:p>
            <a:pPr algn="ctr"/>
            <a:endParaRPr lang="ru-RU" sz="20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577688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625252"/>
            <a:ext cx="8229600" cy="576064"/>
          </a:xfrm>
        </p:spPr>
        <p:txBody>
          <a:bodyPr>
            <a:normAutofit fontScale="90000"/>
          </a:bodyPr>
          <a:lstStyle/>
          <a:p>
            <a:r>
              <a:rPr lang="ro-MO" sz="2400" b="1" dirty="0" smtClean="0"/>
              <a:t/>
            </a:r>
            <a:br>
              <a:rPr lang="ro-MO" sz="2400" b="1" dirty="0" smtClean="0"/>
            </a:br>
            <a:r>
              <a:rPr lang="fr-FR" sz="2200" b="1" dirty="0"/>
              <a:t/>
            </a:r>
            <a:br>
              <a:rPr lang="fr-FR" sz="2200" b="1" dirty="0"/>
            </a:br>
            <a:r>
              <a:rPr lang="fr-FR" sz="2200" b="1" dirty="0"/>
              <a:t>IMPOZITUL PE VENIT LA SURSA DE PLATĂ</a:t>
            </a:r>
            <a:r>
              <a:rPr lang="ru-RU" sz="2400" dirty="0"/>
              <a:t/>
            </a:r>
            <a:br>
              <a:rPr lang="ru-RU" sz="2400" dirty="0"/>
            </a:br>
            <a:endParaRPr lang="ru-RU" sz="2200" b="1" dirty="0">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13</a:t>
            </a:fld>
            <a:endParaRPr lang="ru-RU">
              <a:solidFill>
                <a:prstClr val="black">
                  <a:tint val="75000"/>
                </a:prstClr>
              </a:solidFill>
            </a:endParaRPr>
          </a:p>
        </p:txBody>
      </p:sp>
      <p:sp>
        <p:nvSpPr>
          <p:cNvPr id="7" name="Прямоугольник 6"/>
          <p:cNvSpPr/>
          <p:nvPr/>
        </p:nvSpPr>
        <p:spPr>
          <a:xfrm>
            <a:off x="395536" y="1417340"/>
            <a:ext cx="8596501" cy="3888432"/>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i="1" dirty="0">
                <a:solidFill>
                  <a:schemeClr val="tx1"/>
                </a:solidFill>
              </a:rPr>
              <a:t>Potrivit Hotîrîrii Guvernuli </a:t>
            </a:r>
            <a:r>
              <a:rPr lang="vi-VN" i="1" dirty="0" smtClean="0">
                <a:solidFill>
                  <a:schemeClr val="tx1"/>
                </a:solidFill>
              </a:rPr>
              <a:t>nr.</a:t>
            </a:r>
            <a:r>
              <a:rPr lang="ro-MO" i="1" dirty="0" smtClean="0">
                <a:solidFill>
                  <a:schemeClr val="tx1"/>
                </a:solidFill>
              </a:rPr>
              <a:t>923</a:t>
            </a:r>
            <a:r>
              <a:rPr lang="vi-VN" i="1" dirty="0" smtClean="0">
                <a:solidFill>
                  <a:schemeClr val="tx1"/>
                </a:solidFill>
              </a:rPr>
              <a:t> </a:t>
            </a:r>
            <a:r>
              <a:rPr lang="vi-VN" i="1" dirty="0">
                <a:solidFill>
                  <a:schemeClr val="tx1"/>
                </a:solidFill>
              </a:rPr>
              <a:t>din 22 decembrie 2020 cuantumul salariului mediu lunar pe economie, prognozat pentru anul 2021 </a:t>
            </a:r>
            <a:r>
              <a:rPr lang="vi-VN" i="1" dirty="0" smtClean="0">
                <a:solidFill>
                  <a:schemeClr val="tx1"/>
                </a:solidFill>
              </a:rPr>
              <a:t>constituie </a:t>
            </a:r>
            <a:r>
              <a:rPr lang="vi-VN" b="1" i="1" dirty="0">
                <a:solidFill>
                  <a:schemeClr val="tx1"/>
                </a:solidFill>
              </a:rPr>
              <a:t>8716 lei</a:t>
            </a:r>
            <a:r>
              <a:rPr lang="vi-VN" i="1" dirty="0">
                <a:solidFill>
                  <a:schemeClr val="tx1"/>
                </a:solidFill>
              </a:rPr>
              <a:t>. Cuantumul respectiv este utilizat la determinarea plafonului bazei de calcul a indemnizațiilor de asigurări sociale și a venitului lunar asigurat al salariaților rezidenți ai parcurilor </a:t>
            </a:r>
            <a:r>
              <a:rPr lang="vi-VN" i="1" dirty="0" smtClean="0">
                <a:solidFill>
                  <a:schemeClr val="tx1"/>
                </a:solidFill>
              </a:rPr>
              <a:t>IT</a:t>
            </a:r>
            <a:r>
              <a:rPr lang="ro-MO" i="1" dirty="0" smtClean="0">
                <a:solidFill>
                  <a:schemeClr val="tx1"/>
                </a:solidFill>
              </a:rPr>
              <a:t>.</a:t>
            </a:r>
          </a:p>
        </p:txBody>
      </p:sp>
    </p:spTree>
    <p:extLst>
      <p:ext uri="{BB962C8B-B14F-4D97-AF65-F5344CB8AC3E}">
        <p14:creationId xmlns:p14="http://schemas.microsoft.com/office/powerpoint/2010/main" val="9871338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29308"/>
            <a:ext cx="8229600" cy="288032"/>
          </a:xfrm>
        </p:spPr>
        <p:txBody>
          <a:bodyPr>
            <a:normAutofit fontScale="90000"/>
          </a:bodyPr>
          <a:lstStyle/>
          <a:p>
            <a:r>
              <a:rPr lang="ro-MO" sz="2400" b="1" dirty="0" smtClean="0"/>
              <a:t/>
            </a:r>
            <a:br>
              <a:rPr lang="ro-MO" sz="2400" b="1" dirty="0" smtClean="0"/>
            </a:br>
            <a:r>
              <a:rPr lang="ru-RU" sz="2200" b="1" dirty="0"/>
              <a:t>Подоходный налог у источника выплаты.</a:t>
            </a:r>
            <a:br>
              <a:rPr lang="ru-RU" sz="2200" b="1" dirty="0"/>
            </a:br>
            <a:r>
              <a:rPr lang="ru-RU" sz="2200" b="1" dirty="0"/>
              <a:t/>
            </a:r>
            <a:br>
              <a:rPr lang="ru-RU" sz="2200" b="1" dirty="0"/>
            </a:br>
            <a:r>
              <a:rPr lang="ru-RU" sz="2400" dirty="0"/>
              <a:t/>
            </a:r>
            <a:br>
              <a:rPr lang="ru-RU" sz="2400" dirty="0"/>
            </a:br>
            <a:endParaRPr lang="ru-RU" sz="2200" b="1" dirty="0">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14</a:t>
            </a:fld>
            <a:endParaRPr lang="ru-RU">
              <a:solidFill>
                <a:prstClr val="black">
                  <a:tint val="75000"/>
                </a:prstClr>
              </a:solidFill>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0" y="841276"/>
            <a:ext cx="8572500" cy="4680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689332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29308"/>
            <a:ext cx="8229600" cy="288032"/>
          </a:xfrm>
        </p:spPr>
        <p:txBody>
          <a:bodyPr>
            <a:normAutofit fontScale="90000"/>
          </a:bodyPr>
          <a:lstStyle/>
          <a:p>
            <a:r>
              <a:rPr lang="ro-MO" sz="2400" b="1" dirty="0" smtClean="0"/>
              <a:t/>
            </a:r>
            <a:br>
              <a:rPr lang="ro-MO" sz="2400" b="1" dirty="0" smtClean="0"/>
            </a:br>
            <a:r>
              <a:rPr lang="ru-RU" sz="2200" b="1" dirty="0"/>
              <a:t/>
            </a:r>
            <a:br>
              <a:rPr lang="ru-RU" sz="2200" b="1" dirty="0"/>
            </a:br>
            <a:r>
              <a:rPr lang="ro-MO" sz="2200" b="1" dirty="0" smtClean="0"/>
              <a:t>PRIMELE DE ASIGURARE OBLIGATORIE DE ASITENȚĂ MEDICALĂ</a:t>
            </a:r>
            <a:r>
              <a:rPr lang="ru-RU" sz="2200" b="1" dirty="0"/>
              <a:t/>
            </a:r>
            <a:br>
              <a:rPr lang="ru-RU" sz="2200" b="1" dirty="0"/>
            </a:br>
            <a:r>
              <a:rPr lang="ru-RU" sz="2400" dirty="0"/>
              <a:t/>
            </a:r>
            <a:br>
              <a:rPr lang="ru-RU" sz="2400" dirty="0"/>
            </a:br>
            <a:endParaRPr lang="ru-RU" sz="2200" b="1" dirty="0">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15</a:t>
            </a:fld>
            <a:endParaRPr lang="ru-RU">
              <a:solidFill>
                <a:prstClr val="black">
                  <a:tint val="75000"/>
                </a:prstClr>
              </a:solidFill>
            </a:endParaRPr>
          </a:p>
        </p:txBody>
      </p:sp>
      <p:sp>
        <p:nvSpPr>
          <p:cNvPr id="7" name="Прямоугольник 6"/>
          <p:cNvSpPr/>
          <p:nvPr/>
        </p:nvSpPr>
        <p:spPr>
          <a:xfrm>
            <a:off x="395536" y="1993404"/>
            <a:ext cx="8596501" cy="3312368"/>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i="1" dirty="0">
                <a:solidFill>
                  <a:schemeClr val="tx1"/>
                </a:solidFill>
              </a:rPr>
              <a:t>	</a:t>
            </a:r>
            <a:r>
              <a:rPr lang="vi-VN" dirty="0" smtClean="0">
                <a:solidFill>
                  <a:schemeClr val="tx1"/>
                </a:solidFill>
              </a:rPr>
              <a:t>Potrivit </a:t>
            </a:r>
            <a:r>
              <a:rPr lang="vi-VN" dirty="0">
                <a:solidFill>
                  <a:schemeClr val="tx1"/>
                </a:solidFill>
              </a:rPr>
              <a:t>art.4 alin.(4) din Legea fondurilor asigurării obligatorii de asistenţă medicală pe anul 2021 nr. 256  din  16.12.2020 (Monitorul Oficial al R. Moldova nr. 353-357 art. 286 din 22.12.2020), pentru anul 2021:</a:t>
            </a:r>
          </a:p>
          <a:p>
            <a:pPr algn="just"/>
            <a:r>
              <a:rPr lang="ro-MO" i="1" dirty="0" smtClean="0">
                <a:solidFill>
                  <a:schemeClr val="tx1"/>
                </a:solidFill>
              </a:rPr>
              <a:t>    </a:t>
            </a:r>
            <a:r>
              <a:rPr lang="vi-VN" b="1" i="1" dirty="0" smtClean="0">
                <a:solidFill>
                  <a:schemeClr val="tx1"/>
                </a:solidFill>
              </a:rPr>
              <a:t>a)</a:t>
            </a:r>
            <a:r>
              <a:rPr lang="ro-MO" b="1" i="1" dirty="0" smtClean="0">
                <a:solidFill>
                  <a:schemeClr val="tx1"/>
                </a:solidFill>
              </a:rPr>
              <a:t> </a:t>
            </a:r>
            <a:r>
              <a:rPr lang="vi-VN" dirty="0" smtClean="0">
                <a:solidFill>
                  <a:schemeClr val="tx1"/>
                </a:solidFill>
              </a:rPr>
              <a:t>prima </a:t>
            </a:r>
            <a:r>
              <a:rPr lang="vi-VN" dirty="0">
                <a:solidFill>
                  <a:schemeClr val="tx1"/>
                </a:solidFill>
              </a:rPr>
              <a:t>în formă procentuală din salariu și alte recompense - </a:t>
            </a:r>
            <a:r>
              <a:rPr lang="vi-VN" b="1" dirty="0">
                <a:solidFill>
                  <a:schemeClr val="tx1"/>
                </a:solidFill>
              </a:rPr>
              <a:t>9%;</a:t>
            </a:r>
          </a:p>
          <a:p>
            <a:pPr algn="just"/>
            <a:r>
              <a:rPr lang="ro-MO" dirty="0" smtClean="0">
                <a:solidFill>
                  <a:schemeClr val="tx1"/>
                </a:solidFill>
              </a:rPr>
              <a:t>    </a:t>
            </a:r>
            <a:r>
              <a:rPr lang="vi-VN" b="1" dirty="0" smtClean="0">
                <a:solidFill>
                  <a:schemeClr val="tx1"/>
                </a:solidFill>
              </a:rPr>
              <a:t>b)</a:t>
            </a:r>
            <a:r>
              <a:rPr lang="ro-MO" b="1" dirty="0" smtClean="0">
                <a:solidFill>
                  <a:schemeClr val="tx1"/>
                </a:solidFill>
              </a:rPr>
              <a:t> </a:t>
            </a:r>
            <a:r>
              <a:rPr lang="vi-VN" dirty="0" smtClean="0">
                <a:solidFill>
                  <a:schemeClr val="tx1"/>
                </a:solidFill>
              </a:rPr>
              <a:t>primei </a:t>
            </a:r>
            <a:r>
              <a:rPr lang="vi-VN" dirty="0">
                <a:solidFill>
                  <a:schemeClr val="tx1"/>
                </a:solidFill>
              </a:rPr>
              <a:t>de asigurare obligatorie de asistență medical în sumă fixă  </a:t>
            </a:r>
            <a:r>
              <a:rPr lang="vi-VN" i="1" dirty="0">
                <a:solidFill>
                  <a:schemeClr val="tx1"/>
                </a:solidFill>
              </a:rPr>
              <a:t>- </a:t>
            </a:r>
            <a:r>
              <a:rPr lang="vi-VN" b="1" dirty="0">
                <a:solidFill>
                  <a:schemeClr val="tx1"/>
                </a:solidFill>
              </a:rPr>
              <a:t>4056 de lei</a:t>
            </a:r>
          </a:p>
          <a:p>
            <a:pPr algn="just"/>
            <a:endParaRPr lang="ru-RU" i="1" dirty="0">
              <a:solidFill>
                <a:schemeClr val="tx1"/>
              </a:solidFill>
            </a:endParaRPr>
          </a:p>
        </p:txBody>
      </p:sp>
    </p:spTree>
    <p:extLst>
      <p:ext uri="{BB962C8B-B14F-4D97-AF65-F5344CB8AC3E}">
        <p14:creationId xmlns:p14="http://schemas.microsoft.com/office/powerpoint/2010/main" val="20715681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30537" y="913284"/>
            <a:ext cx="8229600" cy="432048"/>
          </a:xfrm>
        </p:spPr>
        <p:txBody>
          <a:bodyPr>
            <a:normAutofit fontScale="90000"/>
          </a:bodyPr>
          <a:lstStyle/>
          <a:p>
            <a:r>
              <a:rPr lang="ro-MO" sz="2400" b="1" dirty="0" smtClean="0"/>
              <a:t/>
            </a:r>
            <a:br>
              <a:rPr lang="ro-MO" sz="2400" b="1" dirty="0" smtClean="0"/>
            </a:br>
            <a:r>
              <a:rPr lang="ru-RU" sz="2200" b="1" dirty="0"/>
              <a:t/>
            </a:r>
            <a:br>
              <a:rPr lang="ru-RU" sz="2200" b="1" dirty="0"/>
            </a:br>
            <a:r>
              <a:rPr lang="ro-MO" sz="2200" b="1" dirty="0"/>
              <a:t>PRIMELE DE ASIGURARE OBLIGATORIE DE ASITENȚĂ MEDICALĂ</a:t>
            </a:r>
            <a:r>
              <a:rPr lang="ru-RU" sz="2200" b="1" dirty="0"/>
              <a:t/>
            </a:r>
            <a:br>
              <a:rPr lang="ru-RU" sz="2200" b="1" dirty="0"/>
            </a:br>
            <a:r>
              <a:rPr lang="ru-RU" sz="2400" dirty="0"/>
              <a:t/>
            </a:r>
            <a:br>
              <a:rPr lang="ru-RU" sz="2400" dirty="0"/>
            </a:br>
            <a:endParaRPr lang="ru-RU" sz="2200" b="1" dirty="0">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16</a:t>
            </a:fld>
            <a:endParaRPr lang="ru-RU">
              <a:solidFill>
                <a:prstClr val="black">
                  <a:tint val="75000"/>
                </a:prstClr>
              </a:solidFill>
            </a:endParaRPr>
          </a:p>
        </p:txBody>
      </p:sp>
      <p:sp>
        <p:nvSpPr>
          <p:cNvPr id="7" name="Прямоугольник 6"/>
          <p:cNvSpPr/>
          <p:nvPr/>
        </p:nvSpPr>
        <p:spPr>
          <a:xfrm>
            <a:off x="395536" y="1489348"/>
            <a:ext cx="8596501" cy="4104456"/>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i="1" dirty="0">
                <a:solidFill>
                  <a:schemeClr val="tx1"/>
                </a:solidFill>
              </a:rPr>
              <a:t>	</a:t>
            </a:r>
            <a:r>
              <a:rPr lang="vi-VN" dirty="0" smtClean="0">
                <a:solidFill>
                  <a:schemeClr val="tx1"/>
                </a:solidFill>
              </a:rPr>
              <a:t>Articolul </a:t>
            </a:r>
            <a:r>
              <a:rPr lang="vi-VN" dirty="0">
                <a:solidFill>
                  <a:schemeClr val="tx1"/>
                </a:solidFill>
              </a:rPr>
              <a:t>XXI din Legea nr.60/2020 privind instituirea unor măsuri de susţinere a activităţii de întreprinzător şi modificarea unor acte normative (Monitorul Oficial al Republicii Moldova, 2020, nr.108–109, art.186), a fost completat cu alin.(4) cu următorul conținut:</a:t>
            </a:r>
          </a:p>
          <a:p>
            <a:pPr algn="just"/>
            <a:endParaRPr lang="vi-VN" sz="400" dirty="0">
              <a:solidFill>
                <a:schemeClr val="tx1"/>
              </a:solidFill>
            </a:endParaRPr>
          </a:p>
          <a:p>
            <a:pPr algn="just"/>
            <a:r>
              <a:rPr lang="vi-VN" i="1" dirty="0">
                <a:solidFill>
                  <a:schemeClr val="tx1"/>
                </a:solidFill>
              </a:rPr>
              <a:t>"(4) Prin derogare de la prevederile Legii nr.1593/2002 cu privire la mărimea, modul şi termenele de achitare a primelor de asigurare obligatorie de asistenţă medicală, </a:t>
            </a:r>
            <a:r>
              <a:rPr lang="vi-VN" b="1" i="1" dirty="0">
                <a:solidFill>
                  <a:schemeClr val="tx1"/>
                </a:solidFill>
              </a:rPr>
              <a:t>din plăţile salariale şi alte recompense aferente perioadelor de până la 31 decembrie 2020, achitate începând cu data de 1 ianuarie 2021</a:t>
            </a:r>
            <a:r>
              <a:rPr lang="vi-VN" i="1" dirty="0">
                <a:solidFill>
                  <a:schemeClr val="tx1"/>
                </a:solidFill>
              </a:rPr>
              <a:t> în folosul angajaţilor/altor persoane fizice pentru efectuarea de lucrări/prestarea de servicii, atât primele de asigurare obligatorie de asistenţă medicală datorate de angajaţi, cât şi primele de asigurare obligatorie de asistenţă medicală datorate de angajatori se calculează şi se achită conform legislaţiei în vigoare </a:t>
            </a:r>
            <a:r>
              <a:rPr lang="vi-VN" b="1" i="1" dirty="0">
                <a:solidFill>
                  <a:schemeClr val="tx1"/>
                </a:solidFill>
              </a:rPr>
              <a:t>la data de 31 decembrie 2020</a:t>
            </a:r>
            <a:r>
              <a:rPr lang="vi-VN" i="1" dirty="0">
                <a:solidFill>
                  <a:schemeClr val="tx1"/>
                </a:solidFill>
              </a:rPr>
              <a:t>.".</a:t>
            </a:r>
          </a:p>
        </p:txBody>
      </p:sp>
    </p:spTree>
    <p:extLst>
      <p:ext uri="{BB962C8B-B14F-4D97-AF65-F5344CB8AC3E}">
        <p14:creationId xmlns:p14="http://schemas.microsoft.com/office/powerpoint/2010/main" val="26021070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29308"/>
            <a:ext cx="8229600" cy="288032"/>
          </a:xfrm>
        </p:spPr>
        <p:txBody>
          <a:bodyPr>
            <a:normAutofit fontScale="90000"/>
          </a:bodyPr>
          <a:lstStyle/>
          <a:p>
            <a:r>
              <a:rPr lang="ro-MO" sz="2400" b="1" dirty="0" smtClean="0"/>
              <a:t/>
            </a:r>
            <a:br>
              <a:rPr lang="ro-MO" sz="2400" b="1" dirty="0" smtClean="0"/>
            </a:br>
            <a:r>
              <a:rPr lang="ru-RU" sz="2200" b="1" dirty="0"/>
              <a:t/>
            </a:r>
            <a:br>
              <a:rPr lang="ru-RU" sz="2200" b="1" dirty="0"/>
            </a:br>
            <a:r>
              <a:rPr lang="ro-MO" sz="2200" b="1" dirty="0"/>
              <a:t>PRIMELE DE ASIGURARE OBLIGATORIE DE ASITENȚĂ MEDICALĂ</a:t>
            </a:r>
            <a:r>
              <a:rPr lang="ru-RU" sz="2200" b="1" dirty="0"/>
              <a:t/>
            </a:r>
            <a:br>
              <a:rPr lang="ru-RU" sz="2200" b="1" dirty="0"/>
            </a:br>
            <a:r>
              <a:rPr lang="ru-RU" sz="2400" dirty="0"/>
              <a:t/>
            </a:r>
            <a:br>
              <a:rPr lang="ru-RU" sz="2400" dirty="0"/>
            </a:br>
            <a:endParaRPr lang="ru-RU" sz="2200" b="1" dirty="0">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17</a:t>
            </a:fld>
            <a:endParaRPr lang="ru-RU">
              <a:solidFill>
                <a:prstClr val="black">
                  <a:tint val="75000"/>
                </a:prstClr>
              </a:solidFill>
            </a:endParaRPr>
          </a:p>
        </p:txBody>
      </p:sp>
      <p:sp>
        <p:nvSpPr>
          <p:cNvPr id="7" name="Прямоугольник 6"/>
          <p:cNvSpPr/>
          <p:nvPr/>
        </p:nvSpPr>
        <p:spPr>
          <a:xfrm>
            <a:off x="395536" y="2137420"/>
            <a:ext cx="8596501" cy="2880320"/>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o-MO" dirty="0">
                <a:solidFill>
                  <a:schemeClr val="tx1"/>
                </a:solidFill>
              </a:rPr>
              <a:t>	</a:t>
            </a:r>
            <a:r>
              <a:rPr lang="vi-VN" dirty="0" smtClean="0">
                <a:solidFill>
                  <a:schemeClr val="tx1"/>
                </a:solidFill>
              </a:rPr>
              <a:t>Potrivit </a:t>
            </a:r>
            <a:r>
              <a:rPr lang="vi-VN" dirty="0">
                <a:solidFill>
                  <a:schemeClr val="tx1"/>
                </a:solidFill>
              </a:rPr>
              <a:t>modificărilor operate la Legea nr.1593/2002 (modificări operate prin Legea nr.60/2020), începînd cu 1 ianuarie 2021 primele de asigurare obligatoriei de asitență medicală </a:t>
            </a:r>
            <a:r>
              <a:rPr lang="vi-VN" b="1" dirty="0">
                <a:solidFill>
                  <a:schemeClr val="tx1"/>
                </a:solidFill>
              </a:rPr>
              <a:t>se achită doar de către angajațați</a:t>
            </a:r>
            <a:r>
              <a:rPr lang="vi-VN" dirty="0">
                <a:solidFill>
                  <a:schemeClr val="tx1"/>
                </a:solidFill>
              </a:rPr>
              <a:t>, alte persoane fizice din veniturile calculate începînd cu perioada lunii ianuarie 2021. Spre desosebire de perioadele de pînă la 1 ianaurie 2021 angajatorii nu calculează/datorează prime de asigurare obligatorie de asistență medicală. </a:t>
            </a:r>
            <a:endParaRPr lang="ru-RU" sz="1600" b="1" i="1" dirty="0">
              <a:solidFill>
                <a:schemeClr val="tx1"/>
              </a:solidFill>
            </a:endParaRPr>
          </a:p>
        </p:txBody>
      </p:sp>
    </p:spTree>
    <p:extLst>
      <p:ext uri="{BB962C8B-B14F-4D97-AF65-F5344CB8AC3E}">
        <p14:creationId xmlns:p14="http://schemas.microsoft.com/office/powerpoint/2010/main" val="22228841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985292"/>
            <a:ext cx="8229600" cy="432048"/>
          </a:xfrm>
        </p:spPr>
        <p:txBody>
          <a:bodyPr>
            <a:normAutofit fontScale="90000"/>
          </a:bodyPr>
          <a:lstStyle/>
          <a:p>
            <a:r>
              <a:rPr lang="ro-MO" sz="2400" b="1" dirty="0" smtClean="0"/>
              <a:t/>
            </a:r>
            <a:br>
              <a:rPr lang="ro-MO" sz="2400" b="1" dirty="0" smtClean="0"/>
            </a:br>
            <a:r>
              <a:rPr lang="ru-RU" sz="2200" b="1" dirty="0"/>
              <a:t/>
            </a:r>
            <a:br>
              <a:rPr lang="ru-RU" sz="2200" b="1" dirty="0"/>
            </a:br>
            <a:r>
              <a:rPr lang="ro-MO" sz="2200" b="1" dirty="0"/>
              <a:t>PRIMELE DE ASIGURARE OBLIGATORIE DE ASITENȚĂ MEDICALĂ</a:t>
            </a:r>
            <a:r>
              <a:rPr lang="ru-RU" sz="2200" b="1" dirty="0"/>
              <a:t/>
            </a:r>
            <a:br>
              <a:rPr lang="ru-RU" sz="2200" b="1" dirty="0"/>
            </a:br>
            <a:r>
              <a:rPr lang="ru-RU" sz="2400" dirty="0"/>
              <a:t/>
            </a:r>
            <a:br>
              <a:rPr lang="ru-RU" sz="2400" dirty="0"/>
            </a:br>
            <a:endParaRPr lang="ru-RU" sz="2200" b="1" dirty="0">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18</a:t>
            </a:fld>
            <a:endParaRPr lang="ru-RU">
              <a:solidFill>
                <a:prstClr val="black">
                  <a:tint val="75000"/>
                </a:prstClr>
              </a:solidFill>
            </a:endParaRPr>
          </a:p>
        </p:txBody>
      </p:sp>
      <p:sp>
        <p:nvSpPr>
          <p:cNvPr id="7" name="Прямоугольник 6"/>
          <p:cNvSpPr/>
          <p:nvPr/>
        </p:nvSpPr>
        <p:spPr>
          <a:xfrm>
            <a:off x="395536" y="1561356"/>
            <a:ext cx="8596501" cy="3744416"/>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o-MO" sz="1600" b="1" i="1" dirty="0" smtClean="0">
                <a:solidFill>
                  <a:schemeClr val="tx1"/>
                </a:solidFill>
              </a:rPr>
              <a:t>	Baza de calcul al primelor de asigurare obligatorie de asitență medicală</a:t>
            </a:r>
            <a:r>
              <a:rPr lang="ru-RU" sz="1600" b="1" i="1" dirty="0" smtClean="0">
                <a:solidFill>
                  <a:schemeClr val="tx1"/>
                </a:solidFill>
              </a:rPr>
              <a:t>:</a:t>
            </a:r>
            <a:endParaRPr lang="ru-RU" sz="1600" b="1" i="1" dirty="0">
              <a:solidFill>
                <a:schemeClr val="tx1"/>
              </a:solidFill>
            </a:endParaRPr>
          </a:p>
          <a:p>
            <a:pPr algn="just"/>
            <a:endParaRPr lang="ru-RU" sz="1600" b="1" i="1" dirty="0">
              <a:solidFill>
                <a:schemeClr val="tx1"/>
              </a:solidFill>
            </a:endParaRPr>
          </a:p>
          <a:p>
            <a:pPr algn="just"/>
            <a:endParaRPr lang="ru-RU" sz="1600" b="1" i="1" dirty="0">
              <a:solidFill>
                <a:schemeClr val="tx1"/>
              </a:solidFill>
            </a:endParaRPr>
          </a:p>
          <a:p>
            <a:pPr marL="285750" indent="-285750" algn="just">
              <a:buFont typeface="Wingdings" panose="05000000000000000000" pitchFamily="2" charset="2"/>
              <a:buChar char="Ø"/>
            </a:pPr>
            <a:r>
              <a:rPr lang="ro-MO" sz="1600" b="1" i="1" dirty="0" smtClean="0">
                <a:solidFill>
                  <a:schemeClr val="tx1"/>
                </a:solidFill>
              </a:rPr>
              <a:t>Fondul de salarizare și alte recompense</a:t>
            </a:r>
            <a:r>
              <a:rPr lang="ru-RU" sz="1600" b="1" i="1" dirty="0" smtClean="0">
                <a:solidFill>
                  <a:schemeClr val="tx1"/>
                </a:solidFill>
              </a:rPr>
              <a:t>. </a:t>
            </a:r>
            <a:endParaRPr lang="ru-RU" sz="1600" b="1" i="1" dirty="0">
              <a:solidFill>
                <a:schemeClr val="tx1"/>
              </a:solidFill>
            </a:endParaRPr>
          </a:p>
          <a:p>
            <a:pPr marL="285750" indent="-285750" algn="just">
              <a:buFont typeface="Wingdings" panose="05000000000000000000" pitchFamily="2" charset="2"/>
              <a:buChar char="Ø"/>
            </a:pPr>
            <a:r>
              <a:rPr lang="vi-VN" sz="1600" b="1" i="1" dirty="0">
                <a:solidFill>
                  <a:schemeClr val="tx1"/>
                </a:solidFill>
              </a:rPr>
              <a:t>alte </a:t>
            </a:r>
            <a:r>
              <a:rPr lang="vi-VN" sz="1600" b="1" i="1" dirty="0" smtClean="0">
                <a:solidFill>
                  <a:schemeClr val="tx1"/>
                </a:solidFill>
              </a:rPr>
              <a:t>recompense</a:t>
            </a:r>
            <a:r>
              <a:rPr lang="ro-MO" sz="1600" b="1" i="1" dirty="0" smtClean="0">
                <a:solidFill>
                  <a:schemeClr val="tx1"/>
                </a:solidFill>
              </a:rPr>
              <a:t> </a:t>
            </a:r>
            <a:r>
              <a:rPr lang="vi-VN" sz="1600" dirty="0" smtClean="0">
                <a:solidFill>
                  <a:schemeClr val="tx1"/>
                </a:solidFill>
              </a:rPr>
              <a:t>– </a:t>
            </a:r>
            <a:r>
              <a:rPr lang="vi-VN" sz="1600" i="1" dirty="0">
                <a:solidFill>
                  <a:schemeClr val="tx1"/>
                </a:solidFill>
              </a:rPr>
              <a:t>orice altă sumă decît salariul, plătită de angajator în folosul angajatului său, precum şi alte drepturi şi venituri plătite persoanelor fizice, cu excepţia drepturilor şi veniturilor, prevăzute la art.20, 89, 90, </a:t>
            </a:r>
            <a:r>
              <a:rPr lang="vi-VN" sz="1600" i="1" dirty="0" smtClean="0">
                <a:solidFill>
                  <a:schemeClr val="tx1"/>
                </a:solidFill>
              </a:rPr>
              <a:t>90</a:t>
            </a:r>
            <a:r>
              <a:rPr lang="ro-MO" sz="1600" i="1" dirty="0" smtClean="0">
                <a:solidFill>
                  <a:schemeClr val="tx1"/>
                </a:solidFill>
              </a:rPr>
              <a:t>/</a:t>
            </a:r>
            <a:r>
              <a:rPr lang="vi-VN" sz="1600" i="1" dirty="0" smtClean="0">
                <a:solidFill>
                  <a:schemeClr val="tx1"/>
                </a:solidFill>
              </a:rPr>
              <a:t>1 </a:t>
            </a:r>
            <a:r>
              <a:rPr lang="vi-VN" sz="1600" i="1" dirty="0">
                <a:solidFill>
                  <a:schemeClr val="tx1"/>
                </a:solidFill>
              </a:rPr>
              <a:t>din Codul fiscal, la care nu se calculează prime de asigurare obligatorie de asistenţă medicală</a:t>
            </a:r>
            <a:r>
              <a:rPr lang="vi-VN" sz="1600" i="1" dirty="0" smtClean="0">
                <a:solidFill>
                  <a:schemeClr val="tx1"/>
                </a:solidFill>
              </a:rPr>
              <a:t>.</a:t>
            </a:r>
            <a:endParaRPr lang="ro-MO" sz="1600" i="1" dirty="0" smtClean="0">
              <a:solidFill>
                <a:schemeClr val="tx1"/>
              </a:solidFill>
            </a:endParaRPr>
          </a:p>
          <a:p>
            <a:pPr algn="ctr"/>
            <a:r>
              <a:rPr lang="ru-RU" sz="1600" dirty="0" smtClean="0">
                <a:solidFill>
                  <a:schemeClr val="tx1"/>
                </a:solidFill>
              </a:rPr>
              <a:t> </a:t>
            </a:r>
            <a:r>
              <a:rPr lang="ru-RU" sz="1600" dirty="0">
                <a:solidFill>
                  <a:schemeClr val="tx1"/>
                </a:solidFill>
              </a:rPr>
              <a:t>(</a:t>
            </a:r>
            <a:r>
              <a:rPr lang="ru-RU" sz="1600" dirty="0" smtClean="0">
                <a:solidFill>
                  <a:schemeClr val="tx1"/>
                </a:solidFill>
              </a:rPr>
              <a:t>ст</a:t>
            </a:r>
            <a:r>
              <a:rPr lang="ru-RU" sz="1600" dirty="0">
                <a:solidFill>
                  <a:schemeClr val="tx1"/>
                </a:solidFill>
              </a:rPr>
              <a:t>..3 Закона №1593 от  26.12.2002).</a:t>
            </a:r>
            <a:r>
              <a:rPr lang="vi-VN" sz="1600" dirty="0">
                <a:solidFill>
                  <a:schemeClr val="tx1"/>
                </a:solidFill>
              </a:rPr>
              <a:t> </a:t>
            </a:r>
            <a:endParaRPr lang="ru-RU" sz="1600" dirty="0">
              <a:solidFill>
                <a:schemeClr val="tx1"/>
              </a:solidFill>
            </a:endParaRPr>
          </a:p>
        </p:txBody>
      </p:sp>
    </p:spTree>
    <p:extLst>
      <p:ext uri="{BB962C8B-B14F-4D97-AF65-F5344CB8AC3E}">
        <p14:creationId xmlns:p14="http://schemas.microsoft.com/office/powerpoint/2010/main" val="8778666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913284"/>
            <a:ext cx="8229600" cy="432048"/>
          </a:xfrm>
        </p:spPr>
        <p:txBody>
          <a:bodyPr>
            <a:normAutofit fontScale="90000"/>
          </a:bodyPr>
          <a:lstStyle/>
          <a:p>
            <a:r>
              <a:rPr lang="ro-MO" sz="2400" b="1" dirty="0" smtClean="0"/>
              <a:t/>
            </a:r>
            <a:br>
              <a:rPr lang="ro-MO" sz="2400" b="1" dirty="0" smtClean="0"/>
            </a:br>
            <a:r>
              <a:rPr lang="ru-RU" sz="2200" b="1" dirty="0"/>
              <a:t/>
            </a:r>
            <a:br>
              <a:rPr lang="ru-RU" sz="2200" b="1" dirty="0"/>
            </a:br>
            <a:r>
              <a:rPr lang="ro-MO" sz="2200" b="1" dirty="0"/>
              <a:t>PRIMELE DE ASIGURARE OBLIGATORIE DE ASITENȚĂ MEDICALĂ</a:t>
            </a:r>
            <a:r>
              <a:rPr lang="ru-RU" sz="2200" b="1" dirty="0"/>
              <a:t/>
            </a:r>
            <a:br>
              <a:rPr lang="ru-RU" sz="2200" b="1" dirty="0"/>
            </a:br>
            <a:r>
              <a:rPr lang="ru-RU" sz="2400" dirty="0"/>
              <a:t/>
            </a:r>
            <a:br>
              <a:rPr lang="ru-RU" sz="2400" dirty="0"/>
            </a:br>
            <a:endParaRPr lang="ru-RU" sz="2200" b="1" dirty="0">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19</a:t>
            </a:fld>
            <a:endParaRPr lang="ru-RU">
              <a:solidFill>
                <a:prstClr val="black">
                  <a:tint val="75000"/>
                </a:prstClr>
              </a:solidFill>
            </a:endParaRPr>
          </a:p>
        </p:txBody>
      </p:sp>
      <p:sp>
        <p:nvSpPr>
          <p:cNvPr id="7" name="Прямоугольник 6"/>
          <p:cNvSpPr/>
          <p:nvPr/>
        </p:nvSpPr>
        <p:spPr>
          <a:xfrm>
            <a:off x="395536" y="1489348"/>
            <a:ext cx="8596501" cy="4104456"/>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dirty="0" smtClean="0">
                <a:solidFill>
                  <a:schemeClr val="tx1"/>
                </a:solidFill>
              </a:rPr>
              <a:t>S-a</a:t>
            </a:r>
            <a:r>
              <a:rPr lang="ro-MO" dirty="0" smtClean="0">
                <a:solidFill>
                  <a:schemeClr val="tx1"/>
                </a:solidFill>
              </a:rPr>
              <a:t>u</a:t>
            </a:r>
            <a:r>
              <a:rPr lang="vi-VN" dirty="0" smtClean="0">
                <a:solidFill>
                  <a:schemeClr val="tx1"/>
                </a:solidFill>
              </a:rPr>
              <a:t> </a:t>
            </a:r>
            <a:r>
              <a:rPr lang="vi-VN" dirty="0">
                <a:solidFill>
                  <a:schemeClr val="tx1"/>
                </a:solidFill>
              </a:rPr>
              <a:t>modificat </a:t>
            </a:r>
            <a:r>
              <a:rPr lang="ro-MO" dirty="0" smtClean="0">
                <a:solidFill>
                  <a:schemeClr val="tx1"/>
                </a:solidFill>
              </a:rPr>
              <a:t>și </a:t>
            </a:r>
            <a:r>
              <a:rPr lang="vi-VN" dirty="0" smtClean="0">
                <a:solidFill>
                  <a:schemeClr val="tx1"/>
                </a:solidFill>
              </a:rPr>
              <a:t>prevederile </a:t>
            </a:r>
            <a:r>
              <a:rPr lang="vi-VN" dirty="0">
                <a:solidFill>
                  <a:schemeClr val="tx1"/>
                </a:solidFill>
              </a:rPr>
              <a:t>alineatului (2) art.23 din Legea nr.1593/2002, fiind expus în următoarea redacție:</a:t>
            </a:r>
          </a:p>
          <a:p>
            <a:pPr algn="just"/>
            <a:r>
              <a:rPr lang="vi-VN" i="1" dirty="0">
                <a:solidFill>
                  <a:schemeClr val="tx1"/>
                </a:solidFill>
              </a:rPr>
              <a:t>„(2) Persoanele fizice, incluse la începutul anului de gestiune în una din categoriile de plătitori prevăzute în anexa nr.2, care pe parcursul anului se includ în una din categoriile de plătitori prevăzute la pct.2 din anexa nr.1 şi </a:t>
            </a:r>
            <a:r>
              <a:rPr lang="vi-VN" b="1" i="1" dirty="0">
                <a:solidFill>
                  <a:schemeClr val="tx1"/>
                </a:solidFill>
              </a:rPr>
              <a:t>care confirmă achitarea integrală a primei de asigurare obligatorie de asistenţă medicală în sumă fixă pentru anul respectiv </a:t>
            </a:r>
            <a:r>
              <a:rPr lang="vi-VN" i="1" dirty="0">
                <a:solidFill>
                  <a:schemeClr val="tx1"/>
                </a:solidFill>
              </a:rPr>
              <a:t>nu vor achita prima de asigurare obligatorie de asistenţă medicală în formă de contribuţie procentuală la salariu şi la alte recompense pentru perioada respectivă</a:t>
            </a:r>
            <a:r>
              <a:rPr lang="vi-VN" dirty="0">
                <a:solidFill>
                  <a:schemeClr val="tx1"/>
                </a:solidFill>
              </a:rPr>
              <a:t>.</a:t>
            </a:r>
          </a:p>
        </p:txBody>
      </p:sp>
    </p:spTree>
    <p:extLst>
      <p:ext uri="{BB962C8B-B14F-4D97-AF65-F5344CB8AC3E}">
        <p14:creationId xmlns:p14="http://schemas.microsoft.com/office/powerpoint/2010/main" val="20369868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913285"/>
            <a:ext cx="8712968" cy="4383674"/>
          </a:xfrm>
        </p:spPr>
        <p:txBody>
          <a:bodyPr>
            <a:normAutofit/>
          </a:bodyPr>
          <a:lstStyle/>
          <a:p>
            <a:pPr marL="0" lvl="0" indent="0">
              <a:buNone/>
            </a:pPr>
            <a:r>
              <a:rPr lang="ru-RU" sz="2000" b="1" dirty="0"/>
              <a:t>	</a:t>
            </a:r>
            <a:r>
              <a:rPr lang="ro-MO" sz="2000" b="1" dirty="0"/>
              <a:t>	</a:t>
            </a:r>
            <a:r>
              <a:rPr lang="ro-MO" sz="1800" b="1" dirty="0"/>
              <a:t>IMPOZITUL PE </a:t>
            </a:r>
            <a:r>
              <a:rPr lang="ro-MO" sz="1800" b="1" dirty="0" smtClean="0"/>
              <a:t>VENIT LA SURSA DE PLATĂ</a:t>
            </a:r>
            <a:endParaRPr lang="ro-RO" sz="1800" b="1" dirty="0">
              <a:latin typeface="Times New Roman" panose="02020603050405020304" pitchFamily="18" charset="0"/>
              <a:cs typeface="Times New Roman" panose="02020603050405020304" pitchFamily="18" charset="0"/>
            </a:endParaRPr>
          </a:p>
          <a:p>
            <a:pPr marL="0" indent="0">
              <a:buNone/>
            </a:pPr>
            <a:endParaRPr lang="ro-RO" sz="1000" b="1" dirty="0">
              <a:latin typeface="+mj-lt"/>
            </a:endParaRPr>
          </a:p>
        </p:txBody>
      </p:sp>
      <p:sp>
        <p:nvSpPr>
          <p:cNvPr id="4" name="Slide Number Placeholder 3"/>
          <p:cNvSpPr>
            <a:spLocks noGrp="1"/>
          </p:cNvSpPr>
          <p:nvPr>
            <p:ph type="sldNum" sz="quarter" idx="12"/>
          </p:nvPr>
        </p:nvSpPr>
        <p:spPr/>
        <p:txBody>
          <a:bodyPr/>
          <a:lstStyle/>
          <a:p>
            <a:fld id="{725C68B6-61C2-468F-89AB-4B9F7531AA68}" type="slidenum">
              <a:rPr lang="ru-RU" smtClean="0">
                <a:solidFill>
                  <a:prstClr val="black">
                    <a:tint val="75000"/>
                  </a:prstClr>
                </a:solidFill>
              </a:rPr>
              <a:pPr/>
              <a:t>2</a:t>
            </a:fld>
            <a:endParaRPr lang="ru-RU">
              <a:solidFill>
                <a:prstClr val="black">
                  <a:tint val="75000"/>
                </a:prstClr>
              </a:solidFill>
            </a:endParaRPr>
          </a:p>
        </p:txBody>
      </p:sp>
      <p:sp>
        <p:nvSpPr>
          <p:cNvPr id="5" name="Прямоугольник 4"/>
          <p:cNvSpPr/>
          <p:nvPr/>
        </p:nvSpPr>
        <p:spPr>
          <a:xfrm>
            <a:off x="456987" y="1489348"/>
            <a:ext cx="8527693" cy="3600400"/>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1600" b="1" dirty="0" smtClean="0">
                <a:solidFill>
                  <a:schemeClr val="tx1"/>
                </a:solidFill>
              </a:rPr>
              <a:t>Articolul </a:t>
            </a:r>
            <a:r>
              <a:rPr lang="vi-VN" sz="1600" b="1" dirty="0">
                <a:solidFill>
                  <a:schemeClr val="tx1"/>
                </a:solidFill>
              </a:rPr>
              <a:t>20 din Codul fiscal:</a:t>
            </a:r>
          </a:p>
          <a:p>
            <a:pPr algn="just"/>
            <a:r>
              <a:rPr lang="ro-MO" sz="1600" dirty="0" smtClean="0">
                <a:solidFill>
                  <a:schemeClr val="tx1"/>
                </a:solidFill>
              </a:rPr>
              <a:t>	</a:t>
            </a:r>
            <a:r>
              <a:rPr lang="vi-VN" sz="1600" b="1" dirty="0" smtClean="0">
                <a:solidFill>
                  <a:schemeClr val="tx1"/>
                </a:solidFill>
              </a:rPr>
              <a:t>a)</a:t>
            </a:r>
            <a:r>
              <a:rPr lang="ro-MO" sz="1600" dirty="0" smtClean="0">
                <a:solidFill>
                  <a:schemeClr val="tx1"/>
                </a:solidFill>
              </a:rPr>
              <a:t> </a:t>
            </a:r>
            <a:r>
              <a:rPr lang="vi-VN" sz="1600" dirty="0" smtClean="0">
                <a:solidFill>
                  <a:schemeClr val="tx1"/>
                </a:solidFill>
              </a:rPr>
              <a:t>a </a:t>
            </a:r>
            <a:r>
              <a:rPr lang="vi-VN" sz="1600" dirty="0">
                <a:solidFill>
                  <a:schemeClr val="tx1"/>
                </a:solidFill>
              </a:rPr>
              <a:t>fost completat cu o sursa de venit neimpozabilă și anume cu litera </a:t>
            </a:r>
            <a:r>
              <a:rPr lang="vi-VN" sz="1600" dirty="0" smtClean="0">
                <a:solidFill>
                  <a:schemeClr val="tx1"/>
                </a:solidFill>
              </a:rPr>
              <a:t>z</a:t>
            </a:r>
            <a:r>
              <a:rPr lang="ro-MO" sz="1600" dirty="0" smtClean="0">
                <a:solidFill>
                  <a:schemeClr val="tx1"/>
                </a:solidFill>
              </a:rPr>
              <a:t>/</a:t>
            </a:r>
            <a:r>
              <a:rPr lang="vi-VN" sz="1600" dirty="0" smtClean="0">
                <a:solidFill>
                  <a:schemeClr val="tx1"/>
                </a:solidFill>
              </a:rPr>
              <a:t>18</a:t>
            </a:r>
            <a:r>
              <a:rPr lang="vi-VN" sz="1600" dirty="0">
                <a:solidFill>
                  <a:schemeClr val="tx1"/>
                </a:solidFill>
              </a:rPr>
              <a:t>)  și litera </a:t>
            </a:r>
            <a:r>
              <a:rPr lang="vi-VN" sz="1600" dirty="0" smtClean="0">
                <a:solidFill>
                  <a:schemeClr val="tx1"/>
                </a:solidFill>
              </a:rPr>
              <a:t>z</a:t>
            </a:r>
            <a:r>
              <a:rPr lang="ro-MO" sz="1600" dirty="0" smtClean="0">
                <a:solidFill>
                  <a:schemeClr val="tx1"/>
                </a:solidFill>
              </a:rPr>
              <a:t>/</a:t>
            </a:r>
            <a:r>
              <a:rPr lang="vi-VN" sz="1600" dirty="0" smtClean="0">
                <a:solidFill>
                  <a:schemeClr val="tx1"/>
                </a:solidFill>
              </a:rPr>
              <a:t>19</a:t>
            </a:r>
            <a:r>
              <a:rPr lang="vi-VN" sz="1600" dirty="0">
                <a:solidFill>
                  <a:schemeClr val="tx1"/>
                </a:solidFill>
              </a:rPr>
              <a:t>)   cu următorul cuprins:</a:t>
            </a:r>
          </a:p>
          <a:p>
            <a:pPr algn="just"/>
            <a:r>
              <a:rPr lang="ro-MO" sz="1600" dirty="0" smtClean="0">
                <a:solidFill>
                  <a:schemeClr val="tx1"/>
                </a:solidFill>
              </a:rPr>
              <a:t>	</a:t>
            </a:r>
            <a:r>
              <a:rPr lang="vi-VN" sz="1600" dirty="0" smtClean="0">
                <a:solidFill>
                  <a:schemeClr val="tx1"/>
                </a:solidFill>
              </a:rPr>
              <a:t>„z</a:t>
            </a:r>
            <a:r>
              <a:rPr lang="ro-MO" sz="1600" dirty="0" smtClean="0">
                <a:solidFill>
                  <a:schemeClr val="tx1"/>
                </a:solidFill>
              </a:rPr>
              <a:t>/</a:t>
            </a:r>
            <a:r>
              <a:rPr lang="vi-VN" sz="1600" dirty="0" smtClean="0">
                <a:solidFill>
                  <a:schemeClr val="tx1"/>
                </a:solidFill>
              </a:rPr>
              <a:t>18</a:t>
            </a:r>
            <a:r>
              <a:rPr lang="vi-VN" sz="1600" dirty="0">
                <a:solidFill>
                  <a:schemeClr val="tx1"/>
                </a:solidFill>
              </a:rPr>
              <a:t>) plăţile efectuate de angajator pentru testarea salariaţilor în vederea depistării prezenţei virusului SARS-CoV-2."</a:t>
            </a:r>
          </a:p>
          <a:p>
            <a:pPr algn="just"/>
            <a:r>
              <a:rPr lang="ro-MO" sz="1600" dirty="0" smtClean="0">
                <a:solidFill>
                  <a:schemeClr val="tx1"/>
                </a:solidFill>
              </a:rPr>
              <a:t>	</a:t>
            </a:r>
            <a:r>
              <a:rPr lang="vi-VN" sz="1600" dirty="0" smtClean="0">
                <a:solidFill>
                  <a:schemeClr val="tx1"/>
                </a:solidFill>
              </a:rPr>
              <a:t>"z</a:t>
            </a:r>
            <a:r>
              <a:rPr lang="ro-MO" sz="1600" dirty="0" smtClean="0">
                <a:solidFill>
                  <a:schemeClr val="tx1"/>
                </a:solidFill>
              </a:rPr>
              <a:t>/</a:t>
            </a:r>
            <a:r>
              <a:rPr lang="vi-VN" sz="1600" dirty="0" smtClean="0">
                <a:solidFill>
                  <a:schemeClr val="tx1"/>
                </a:solidFill>
              </a:rPr>
              <a:t>19</a:t>
            </a:r>
            <a:r>
              <a:rPr lang="vi-VN" sz="1600" dirty="0">
                <a:solidFill>
                  <a:schemeClr val="tx1"/>
                </a:solidFill>
              </a:rPr>
              <a:t>) dividendele primite de persoanele juridice rezidente de la alte persoane juridice rezidente, cu excepţia dividendelor aferente profitului nerepartizat obţinut în perioadele fiscale 2008–2011 inclusiv."</a:t>
            </a:r>
          </a:p>
          <a:p>
            <a:pPr algn="just"/>
            <a:r>
              <a:rPr lang="ro-MO" sz="1600" dirty="0" smtClean="0">
                <a:solidFill>
                  <a:schemeClr val="tx1"/>
                </a:solidFill>
              </a:rPr>
              <a:t>	</a:t>
            </a:r>
            <a:r>
              <a:rPr lang="vi-VN" sz="1600" b="1" dirty="0" smtClean="0">
                <a:solidFill>
                  <a:schemeClr val="tx1"/>
                </a:solidFill>
              </a:rPr>
              <a:t>b)</a:t>
            </a:r>
            <a:r>
              <a:rPr lang="ro-MO" sz="1600" dirty="0" smtClean="0">
                <a:solidFill>
                  <a:schemeClr val="tx1"/>
                </a:solidFill>
              </a:rPr>
              <a:t> </a:t>
            </a:r>
            <a:r>
              <a:rPr lang="vi-VN" sz="1600" dirty="0" smtClean="0">
                <a:solidFill>
                  <a:schemeClr val="tx1"/>
                </a:solidFill>
              </a:rPr>
              <a:t>prin </a:t>
            </a:r>
            <a:r>
              <a:rPr lang="vi-VN" sz="1600" dirty="0">
                <a:solidFill>
                  <a:schemeClr val="tx1"/>
                </a:solidFill>
              </a:rPr>
              <a:t>modificarea operată la litera </a:t>
            </a:r>
            <a:r>
              <a:rPr lang="vi-VN" sz="1600" dirty="0" smtClean="0">
                <a:solidFill>
                  <a:schemeClr val="tx1"/>
                </a:solidFill>
              </a:rPr>
              <a:t>p</a:t>
            </a:r>
            <a:r>
              <a:rPr lang="ro-MO" sz="1600" dirty="0" smtClean="0">
                <a:solidFill>
                  <a:schemeClr val="tx1"/>
                </a:solidFill>
              </a:rPr>
              <a:t>/</a:t>
            </a:r>
            <a:r>
              <a:rPr lang="vi-VN" sz="1600" dirty="0" smtClean="0">
                <a:solidFill>
                  <a:schemeClr val="tx1"/>
                </a:solidFill>
              </a:rPr>
              <a:t>1</a:t>
            </a:r>
            <a:r>
              <a:rPr lang="vi-VN" sz="1600" dirty="0">
                <a:solidFill>
                  <a:schemeClr val="tx1"/>
                </a:solidFill>
              </a:rPr>
              <a:t>) au fost stabilite ca surse de venit impozabile - câştigurile </a:t>
            </a:r>
            <a:r>
              <a:rPr lang="ro-MO" sz="1600" dirty="0" smtClean="0">
                <a:solidFill>
                  <a:schemeClr val="tx1"/>
                </a:solidFill>
              </a:rPr>
              <a:t>de la loterii și pariuri sportive, </a:t>
            </a:r>
            <a:r>
              <a:rPr lang="vi-VN" sz="1600" dirty="0" smtClean="0">
                <a:solidFill>
                  <a:schemeClr val="tx1"/>
                </a:solidFill>
              </a:rPr>
              <a:t>obţinute </a:t>
            </a:r>
            <a:r>
              <a:rPr lang="vi-VN" sz="1600" dirty="0">
                <a:solidFill>
                  <a:schemeClr val="tx1"/>
                </a:solidFill>
              </a:rPr>
              <a:t>prin intermediul reţelelor de comunicaţii electronice.</a:t>
            </a:r>
          </a:p>
        </p:txBody>
      </p:sp>
    </p:spTree>
    <p:extLst>
      <p:ext uri="{BB962C8B-B14F-4D97-AF65-F5344CB8AC3E}">
        <p14:creationId xmlns:p14="http://schemas.microsoft.com/office/powerpoint/2010/main" val="39345293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29308"/>
            <a:ext cx="8229600" cy="216024"/>
          </a:xfrm>
        </p:spPr>
        <p:txBody>
          <a:bodyPr>
            <a:normAutofit fontScale="90000"/>
          </a:bodyPr>
          <a:lstStyle/>
          <a:p>
            <a:r>
              <a:rPr lang="ro-MO" sz="2400" b="1" dirty="0" smtClean="0"/>
              <a:t/>
            </a:r>
            <a:br>
              <a:rPr lang="ro-MO" sz="2400" b="1" dirty="0" smtClean="0"/>
            </a:br>
            <a:r>
              <a:rPr lang="ru-RU" sz="2200" b="1" dirty="0"/>
              <a:t/>
            </a:r>
            <a:br>
              <a:rPr lang="ru-RU" sz="2200" b="1" dirty="0"/>
            </a:br>
            <a:r>
              <a:rPr lang="ro-MO" sz="2200" b="1" dirty="0"/>
              <a:t/>
            </a:r>
            <a:br>
              <a:rPr lang="ro-MO" sz="2200" b="1" dirty="0"/>
            </a:br>
            <a:r>
              <a:rPr lang="ro-MO" sz="2200" b="1" dirty="0"/>
              <a:t>PRIMELE DE ASIGURARE OBLIGATORIE DE ASITENȚĂ MEDICALĂ</a:t>
            </a:r>
            <a:r>
              <a:rPr lang="ru-RU" sz="2200" b="1" dirty="0"/>
              <a:t/>
            </a:r>
            <a:br>
              <a:rPr lang="ru-RU" sz="2200" b="1" dirty="0"/>
            </a:br>
            <a:r>
              <a:rPr lang="ru-RU" sz="2400" dirty="0"/>
              <a:t/>
            </a:r>
            <a:br>
              <a:rPr lang="ru-RU" sz="2400" dirty="0"/>
            </a:br>
            <a:endParaRPr lang="ru-RU" sz="2200" b="1" dirty="0">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20</a:t>
            </a:fld>
            <a:endParaRPr lang="ru-RU">
              <a:solidFill>
                <a:prstClr val="black">
                  <a:tint val="75000"/>
                </a:prstClr>
              </a:solidFill>
            </a:endParaRPr>
          </a:p>
        </p:txBody>
      </p:sp>
      <p:sp>
        <p:nvSpPr>
          <p:cNvPr id="7" name="Прямоугольник 6"/>
          <p:cNvSpPr/>
          <p:nvPr/>
        </p:nvSpPr>
        <p:spPr>
          <a:xfrm>
            <a:off x="347989" y="1849388"/>
            <a:ext cx="8596501" cy="3230270"/>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dirty="0">
                <a:solidFill>
                  <a:schemeClr val="tx1"/>
                </a:solidFill>
              </a:rPr>
              <a:t>	</a:t>
            </a:r>
            <a:r>
              <a:rPr lang="vi-VN" dirty="0">
                <a:solidFill>
                  <a:schemeClr val="tx1"/>
                </a:solidFill>
              </a:rPr>
              <a:t>Declararea obligației aferente primelor de asigurare obligatorie de asitență medicală datorate de angajați se efectuează prin prezentarea, de către angajatori, a Dării de seamă forma </a:t>
            </a:r>
            <a:r>
              <a:rPr lang="vi-VN" dirty="0" smtClean="0">
                <a:solidFill>
                  <a:schemeClr val="tx1"/>
                </a:solidFill>
              </a:rPr>
              <a:t>IPC21</a:t>
            </a:r>
            <a:r>
              <a:rPr lang="ro-MO" dirty="0" smtClean="0">
                <a:solidFill>
                  <a:schemeClr val="tx1"/>
                </a:solidFill>
              </a:rPr>
              <a:t>,</a:t>
            </a:r>
            <a:r>
              <a:rPr lang="vi-VN" dirty="0" smtClean="0">
                <a:solidFill>
                  <a:schemeClr val="tx1"/>
                </a:solidFill>
              </a:rPr>
              <a:t> </a:t>
            </a:r>
            <a:r>
              <a:rPr lang="vi-VN" dirty="0">
                <a:solidFill>
                  <a:schemeClr val="tx1"/>
                </a:solidFill>
              </a:rPr>
              <a:t>începînd cu obligațiile determinate pentru </a:t>
            </a:r>
            <a:r>
              <a:rPr lang="vi-VN" b="1" dirty="0">
                <a:solidFill>
                  <a:schemeClr val="tx1"/>
                </a:solidFill>
              </a:rPr>
              <a:t>luna ianuarie 2021 </a:t>
            </a:r>
            <a:r>
              <a:rPr lang="vi-VN" i="1" dirty="0">
                <a:solidFill>
                  <a:schemeClr val="tx1"/>
                </a:solidFill>
              </a:rPr>
              <a:t>(formular IPC21 aprobat prin Ordinul Ministerului Finanțelor nr.94 din 30 iulie 2020). </a:t>
            </a:r>
            <a:endParaRPr lang="ru-RU" i="1" dirty="0">
              <a:solidFill>
                <a:schemeClr val="tx1"/>
              </a:solidFill>
            </a:endParaRPr>
          </a:p>
        </p:txBody>
      </p:sp>
    </p:spTree>
    <p:extLst>
      <p:ext uri="{BB962C8B-B14F-4D97-AF65-F5344CB8AC3E}">
        <p14:creationId xmlns:p14="http://schemas.microsoft.com/office/powerpoint/2010/main" val="291156956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21</a:t>
            </a:fld>
            <a:endParaRPr lang="ru-RU">
              <a:solidFill>
                <a:prstClr val="black">
                  <a:tint val="75000"/>
                </a:prstClr>
              </a:solidFill>
            </a:endParaRPr>
          </a:p>
        </p:txBody>
      </p:sp>
      <p:pic>
        <p:nvPicPr>
          <p:cNvPr id="5" name="Объект 4"/>
          <p:cNvPicPr>
            <a:picLocks noGrp="1" noChangeAspect="1"/>
          </p:cNvPicPr>
          <p:nvPr>
            <p:ph idx="1"/>
          </p:nvPr>
        </p:nvPicPr>
        <p:blipFill>
          <a:blip r:embed="rId3"/>
          <a:stretch>
            <a:fillRect/>
          </a:stretch>
        </p:blipFill>
        <p:spPr>
          <a:xfrm>
            <a:off x="251520" y="1057300"/>
            <a:ext cx="8568951" cy="4464496"/>
          </a:xfrm>
          <a:prstGeom prst="rect">
            <a:avLst/>
          </a:prstGeom>
        </p:spPr>
      </p:pic>
    </p:spTree>
    <p:extLst>
      <p:ext uri="{BB962C8B-B14F-4D97-AF65-F5344CB8AC3E}">
        <p14:creationId xmlns:p14="http://schemas.microsoft.com/office/powerpoint/2010/main" val="317999813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985292"/>
            <a:ext cx="8229600" cy="432048"/>
          </a:xfrm>
        </p:spPr>
        <p:txBody>
          <a:bodyPr>
            <a:normAutofit fontScale="90000"/>
          </a:bodyPr>
          <a:lstStyle/>
          <a:p>
            <a:r>
              <a:rPr lang="ro-MO" sz="2400" b="1" dirty="0" smtClean="0"/>
              <a:t/>
            </a:r>
            <a:br>
              <a:rPr lang="ro-MO" sz="2400" b="1" dirty="0" smtClean="0"/>
            </a:br>
            <a:r>
              <a:rPr lang="ru-RU" sz="2200" b="1" dirty="0"/>
              <a:t/>
            </a:r>
            <a:br>
              <a:rPr lang="ru-RU" sz="2200" b="1" dirty="0"/>
            </a:br>
            <a:r>
              <a:rPr lang="ro-MO" sz="2200" b="1" dirty="0" smtClean="0"/>
              <a:t>CONTRIBUȚII </a:t>
            </a:r>
            <a:r>
              <a:rPr lang="ro-MO" sz="2200" b="1" dirty="0"/>
              <a:t>DE ASIGURĂRI SOCIALE DE STAT OBLIGATORII</a:t>
            </a:r>
            <a:r>
              <a:rPr lang="ru-RU" sz="2200" b="1" dirty="0"/>
              <a:t/>
            </a:r>
            <a:br>
              <a:rPr lang="ru-RU" sz="2200" b="1" dirty="0"/>
            </a:br>
            <a:r>
              <a:rPr lang="ru-RU" sz="2400" dirty="0"/>
              <a:t/>
            </a:r>
            <a:br>
              <a:rPr lang="ru-RU" sz="2400" dirty="0"/>
            </a:br>
            <a:endParaRPr lang="ru-RU" sz="2200" b="1" dirty="0">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22</a:t>
            </a:fld>
            <a:endParaRPr lang="ru-RU">
              <a:solidFill>
                <a:prstClr val="black">
                  <a:tint val="75000"/>
                </a:prstClr>
              </a:solidFill>
            </a:endParaRPr>
          </a:p>
        </p:txBody>
      </p:sp>
      <p:sp>
        <p:nvSpPr>
          <p:cNvPr id="7" name="Прямоугольник 6"/>
          <p:cNvSpPr/>
          <p:nvPr/>
        </p:nvSpPr>
        <p:spPr>
          <a:xfrm>
            <a:off x="347989" y="1551266"/>
            <a:ext cx="8596501" cy="3528392"/>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000" dirty="0" smtClean="0">
                <a:solidFill>
                  <a:schemeClr val="tx1"/>
                </a:solidFill>
              </a:rPr>
              <a:t>Categoriile </a:t>
            </a:r>
            <a:r>
              <a:rPr lang="vi-VN" sz="2000" dirty="0">
                <a:solidFill>
                  <a:schemeClr val="tx1"/>
                </a:solidFill>
              </a:rPr>
              <a:t>de plătitori și de asigurați, tarifele și termenele de virare a </a:t>
            </a:r>
            <a:r>
              <a:rPr lang="vi-VN" sz="2000" dirty="0" smtClean="0">
                <a:solidFill>
                  <a:schemeClr val="tx1"/>
                </a:solidFill>
              </a:rPr>
              <a:t>contribuțiilor</a:t>
            </a:r>
            <a:r>
              <a:rPr lang="ro-MO" sz="2000" dirty="0" smtClean="0">
                <a:solidFill>
                  <a:schemeClr val="tx1"/>
                </a:solidFill>
              </a:rPr>
              <a:t> </a:t>
            </a:r>
            <a:r>
              <a:rPr lang="vi-VN" sz="2000" dirty="0" smtClean="0">
                <a:solidFill>
                  <a:schemeClr val="tx1"/>
                </a:solidFill>
              </a:rPr>
              <a:t>de </a:t>
            </a:r>
            <a:r>
              <a:rPr lang="vi-VN" sz="2000" dirty="0">
                <a:solidFill>
                  <a:schemeClr val="tx1"/>
                </a:solidFill>
              </a:rPr>
              <a:t>asigurări sociale de stat obligatorii sunt stabilite în Anexa nr.1 la Legea privind sistemul public de asigurări sociale, </a:t>
            </a:r>
            <a:r>
              <a:rPr lang="vi-VN" sz="2000" dirty="0" smtClean="0">
                <a:solidFill>
                  <a:schemeClr val="tx1"/>
                </a:solidFill>
              </a:rPr>
              <a:t>nr.489/1999</a:t>
            </a:r>
            <a:r>
              <a:rPr lang="ro-MO" sz="2000" dirty="0" smtClean="0">
                <a:solidFill>
                  <a:schemeClr val="tx1"/>
                </a:solidFill>
              </a:rPr>
              <a:t>,</a:t>
            </a:r>
            <a:r>
              <a:rPr lang="vi-VN" sz="2000" dirty="0" smtClean="0">
                <a:solidFill>
                  <a:schemeClr val="tx1"/>
                </a:solidFill>
              </a:rPr>
              <a:t> </a:t>
            </a:r>
            <a:r>
              <a:rPr lang="vi-VN" sz="2000" dirty="0">
                <a:solidFill>
                  <a:schemeClr val="tx1"/>
                </a:solidFill>
              </a:rPr>
              <a:t>în </a:t>
            </a:r>
            <a:r>
              <a:rPr lang="vi-VN" sz="2000" b="1" dirty="0">
                <a:solidFill>
                  <a:schemeClr val="tx1"/>
                </a:solidFill>
              </a:rPr>
              <a:t>redacția în vigoare de la 1 ianuarie 2021.</a:t>
            </a:r>
          </a:p>
        </p:txBody>
      </p:sp>
    </p:spTree>
    <p:extLst>
      <p:ext uri="{BB962C8B-B14F-4D97-AF65-F5344CB8AC3E}">
        <p14:creationId xmlns:p14="http://schemas.microsoft.com/office/powerpoint/2010/main" val="26781656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1439" y="913284"/>
            <a:ext cx="8229600" cy="504056"/>
          </a:xfrm>
        </p:spPr>
        <p:txBody>
          <a:bodyPr>
            <a:normAutofit fontScale="90000"/>
          </a:bodyPr>
          <a:lstStyle/>
          <a:p>
            <a:r>
              <a:rPr lang="ro-MO" sz="2400" b="1" dirty="0" smtClean="0"/>
              <a:t/>
            </a:r>
            <a:br>
              <a:rPr lang="ro-MO" sz="2400" b="1" dirty="0" smtClean="0"/>
            </a:br>
            <a:r>
              <a:rPr lang="fr-FR" sz="2200" b="1" dirty="0"/>
              <a:t>CONTRIBUȚII DE ASIGURĂRI SOCIALE DE STAT OBLIGATORII</a:t>
            </a:r>
            <a:r>
              <a:rPr lang="ru-RU" sz="2200" b="1" dirty="0"/>
              <a:t/>
            </a:r>
            <a:br>
              <a:rPr lang="ru-RU" sz="2200" b="1" dirty="0"/>
            </a:br>
            <a:r>
              <a:rPr lang="ru-RU" sz="2400" dirty="0"/>
              <a:t/>
            </a:r>
            <a:br>
              <a:rPr lang="ru-RU" sz="2400" dirty="0"/>
            </a:br>
            <a:endParaRPr lang="ru-RU" sz="2200" b="1" dirty="0">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23</a:t>
            </a:fld>
            <a:endParaRPr lang="ru-RU">
              <a:solidFill>
                <a:prstClr val="black">
                  <a:tint val="75000"/>
                </a:prstClr>
              </a:solidFill>
            </a:endParaRPr>
          </a:p>
        </p:txBody>
      </p:sp>
      <p:sp>
        <p:nvSpPr>
          <p:cNvPr id="7" name="Прямоугольник 6"/>
          <p:cNvSpPr/>
          <p:nvPr/>
        </p:nvSpPr>
        <p:spPr>
          <a:xfrm>
            <a:off x="347989" y="1551266"/>
            <a:ext cx="8596501" cy="3528392"/>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o-MO" dirty="0">
                <a:solidFill>
                  <a:schemeClr val="tx1"/>
                </a:solidFill>
              </a:rPr>
              <a:t>	</a:t>
            </a:r>
            <a:r>
              <a:rPr lang="vi-VN" dirty="0" smtClean="0">
                <a:solidFill>
                  <a:schemeClr val="tx1"/>
                </a:solidFill>
              </a:rPr>
              <a:t>Tarifele </a:t>
            </a:r>
            <a:r>
              <a:rPr lang="vi-VN" dirty="0">
                <a:solidFill>
                  <a:schemeClr val="tx1"/>
                </a:solidFill>
              </a:rPr>
              <a:t>contribuțiilor de asigurări sociale pentru categoriile de angajatori în comparație cu tarifele în vigoare în anul 2020,  </a:t>
            </a:r>
            <a:r>
              <a:rPr lang="vi-VN" b="1" dirty="0">
                <a:solidFill>
                  <a:schemeClr val="tx1"/>
                </a:solidFill>
              </a:rPr>
              <a:t>au fost majorate cu 6%.</a:t>
            </a:r>
          </a:p>
          <a:p>
            <a:pPr algn="just"/>
            <a:r>
              <a:rPr lang="ro-MO" dirty="0">
                <a:solidFill>
                  <a:schemeClr val="tx1"/>
                </a:solidFill>
              </a:rPr>
              <a:t>	</a:t>
            </a:r>
            <a:r>
              <a:rPr lang="vi-VN" dirty="0" smtClean="0">
                <a:solidFill>
                  <a:schemeClr val="tx1"/>
                </a:solidFill>
              </a:rPr>
              <a:t>Potrivit </a:t>
            </a:r>
            <a:r>
              <a:rPr lang="vi-VN" dirty="0">
                <a:solidFill>
                  <a:schemeClr val="tx1"/>
                </a:solidFill>
              </a:rPr>
              <a:t>modificărilor operate la Legea nr.489/1999 (modificări operate prin Legea nr.60/2020), </a:t>
            </a:r>
            <a:r>
              <a:rPr lang="vi-VN" b="1" dirty="0">
                <a:solidFill>
                  <a:schemeClr val="tx1"/>
                </a:solidFill>
              </a:rPr>
              <a:t>începînd cu 1 ianuarie 2021 </a:t>
            </a:r>
            <a:r>
              <a:rPr lang="vi-VN" dirty="0">
                <a:solidFill>
                  <a:schemeClr val="tx1"/>
                </a:solidFill>
              </a:rPr>
              <a:t>contribuțiile de asigurări sociale la bugetul asigurărilor sociale de stat </a:t>
            </a:r>
            <a:r>
              <a:rPr lang="vi-VN" b="1" dirty="0">
                <a:solidFill>
                  <a:schemeClr val="tx1"/>
                </a:solidFill>
              </a:rPr>
              <a:t>se datorează doar de angajatori </a:t>
            </a:r>
            <a:r>
              <a:rPr lang="vi-VN" dirty="0">
                <a:solidFill>
                  <a:schemeClr val="tx1"/>
                </a:solidFill>
              </a:rPr>
              <a:t>și determinarea acestora se efectuează </a:t>
            </a:r>
            <a:r>
              <a:rPr lang="vi-VN" b="1" dirty="0">
                <a:solidFill>
                  <a:schemeClr val="tx1"/>
                </a:solidFill>
              </a:rPr>
              <a:t>începînd cu salariile și recompensele calculate pentru luna ianuarie 2021</a:t>
            </a:r>
            <a:r>
              <a:rPr lang="vi-VN" b="1" dirty="0" smtClean="0">
                <a:solidFill>
                  <a:schemeClr val="tx1"/>
                </a:solidFill>
              </a:rPr>
              <a:t>.</a:t>
            </a:r>
            <a:endParaRPr lang="ro-MO" b="1" dirty="0" smtClean="0">
              <a:solidFill>
                <a:schemeClr val="tx1"/>
              </a:solidFill>
            </a:endParaRPr>
          </a:p>
          <a:p>
            <a:pPr algn="just"/>
            <a:r>
              <a:rPr lang="ro-MO" dirty="0" smtClean="0">
                <a:solidFill>
                  <a:schemeClr val="tx1"/>
                </a:solidFill>
              </a:rPr>
              <a:t>	Obligația aferentă achitării contribuției individale de asigurări sociale pentru angajați, începînd cu 1 ianuarie 2021, </a:t>
            </a:r>
            <a:r>
              <a:rPr lang="ro-MO" b="1" dirty="0" smtClean="0">
                <a:solidFill>
                  <a:schemeClr val="tx1"/>
                </a:solidFill>
              </a:rPr>
              <a:t>a fost anulată</a:t>
            </a:r>
            <a:r>
              <a:rPr lang="ro-MO" dirty="0" smtClean="0">
                <a:solidFill>
                  <a:schemeClr val="tx1"/>
                </a:solidFill>
              </a:rPr>
              <a:t>.</a:t>
            </a:r>
            <a:endParaRPr lang="vi-VN" dirty="0">
              <a:solidFill>
                <a:schemeClr val="tx1"/>
              </a:solidFill>
            </a:endParaRPr>
          </a:p>
          <a:p>
            <a:pPr algn="just"/>
            <a:r>
              <a:rPr lang="ro-MO" dirty="0" smtClean="0">
                <a:solidFill>
                  <a:schemeClr val="tx1"/>
                </a:solidFill>
              </a:rPr>
              <a:t>	</a:t>
            </a:r>
            <a:endParaRPr lang="ru-RU" dirty="0">
              <a:solidFill>
                <a:schemeClr val="tx1"/>
              </a:solidFill>
            </a:endParaRPr>
          </a:p>
        </p:txBody>
      </p:sp>
    </p:spTree>
    <p:extLst>
      <p:ext uri="{BB962C8B-B14F-4D97-AF65-F5344CB8AC3E}">
        <p14:creationId xmlns:p14="http://schemas.microsoft.com/office/powerpoint/2010/main" val="39462160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913284"/>
            <a:ext cx="8229600" cy="504056"/>
          </a:xfrm>
        </p:spPr>
        <p:txBody>
          <a:bodyPr>
            <a:normAutofit fontScale="90000"/>
          </a:bodyPr>
          <a:lstStyle/>
          <a:p>
            <a:r>
              <a:rPr lang="ro-MO" sz="2400" b="1" dirty="0" smtClean="0"/>
              <a:t/>
            </a:r>
            <a:br>
              <a:rPr lang="ro-MO" sz="2400" b="1" dirty="0" smtClean="0"/>
            </a:br>
            <a:r>
              <a:rPr lang="ru-RU" sz="2200" b="1" dirty="0"/>
              <a:t/>
            </a:r>
            <a:br>
              <a:rPr lang="ru-RU" sz="2200" b="1" dirty="0"/>
            </a:br>
            <a:r>
              <a:rPr lang="fr-FR" sz="2200" b="1" dirty="0"/>
              <a:t>CONTRIBUȚII DE ASIGURĂRI SOCIALE DE STAT OBLIGATORII</a:t>
            </a:r>
            <a:r>
              <a:rPr lang="ru-RU" sz="2200" b="1" dirty="0"/>
              <a:t/>
            </a:r>
            <a:br>
              <a:rPr lang="ru-RU" sz="2200" b="1" dirty="0"/>
            </a:br>
            <a:r>
              <a:rPr lang="ru-RU" sz="2400" dirty="0"/>
              <a:t/>
            </a:r>
            <a:br>
              <a:rPr lang="ru-RU" sz="2400" dirty="0"/>
            </a:br>
            <a:endParaRPr lang="ru-RU" sz="2200" b="1" dirty="0">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24</a:t>
            </a:fld>
            <a:endParaRPr lang="ru-RU">
              <a:solidFill>
                <a:prstClr val="black">
                  <a:tint val="75000"/>
                </a:prstClr>
              </a:solidFill>
            </a:endParaRPr>
          </a:p>
        </p:txBody>
      </p:sp>
      <p:sp>
        <p:nvSpPr>
          <p:cNvPr id="7" name="Прямоугольник 6"/>
          <p:cNvSpPr/>
          <p:nvPr/>
        </p:nvSpPr>
        <p:spPr>
          <a:xfrm>
            <a:off x="347989" y="1551266"/>
            <a:ext cx="8596501" cy="3528392"/>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o-MO" dirty="0">
                <a:solidFill>
                  <a:schemeClr val="tx1"/>
                </a:solidFill>
              </a:rPr>
              <a:t>	</a:t>
            </a:r>
            <a:r>
              <a:rPr lang="vi-VN" dirty="0" smtClean="0">
                <a:solidFill>
                  <a:schemeClr val="tx1"/>
                </a:solidFill>
              </a:rPr>
              <a:t>A </a:t>
            </a:r>
            <a:r>
              <a:rPr lang="vi-VN" dirty="0">
                <a:solidFill>
                  <a:schemeClr val="tx1"/>
                </a:solidFill>
              </a:rPr>
              <a:t>fost majorat cuantumul contribuției stabilite în sumă fixă pentru Liber-profesioniştii ce practică activitate în sectorul justiţiei, cu excepţia pensionarilor, persoanelor cu dizabilităţi, precum şi a persoanelor care se încadrează în categoriile de angajat (prevăzute la pct.1.61 din Anexa nr.1 la Legea nr.489/1999) și </a:t>
            </a:r>
            <a:r>
              <a:rPr lang="vi-VN" b="1" dirty="0">
                <a:solidFill>
                  <a:schemeClr val="tx1"/>
                </a:solidFill>
              </a:rPr>
              <a:t>constituie  24 255 lei</a:t>
            </a:r>
            <a:r>
              <a:rPr lang="vi-VN" dirty="0">
                <a:solidFill>
                  <a:schemeClr val="tx1"/>
                </a:solidFill>
              </a:rPr>
              <a:t>, sau </a:t>
            </a:r>
            <a:r>
              <a:rPr lang="vi-VN" b="1" dirty="0">
                <a:solidFill>
                  <a:schemeClr val="tx1"/>
                </a:solidFill>
              </a:rPr>
              <a:t>lunar cîte 2021,25lei </a:t>
            </a:r>
            <a:r>
              <a:rPr lang="vi-VN" i="1" dirty="0">
                <a:solidFill>
                  <a:schemeClr val="tx1"/>
                </a:solidFill>
              </a:rPr>
              <a:t>(temei  art.5 alin.(2</a:t>
            </a:r>
            <a:r>
              <a:rPr lang="vi-VN" i="1" dirty="0" smtClean="0">
                <a:solidFill>
                  <a:schemeClr val="tx1"/>
                </a:solidFill>
              </a:rPr>
              <a:t>)</a:t>
            </a:r>
            <a:r>
              <a:rPr lang="ro-MO" i="1" dirty="0" smtClean="0">
                <a:solidFill>
                  <a:schemeClr val="tx1"/>
                </a:solidFill>
              </a:rPr>
              <a:t> </a:t>
            </a:r>
            <a:r>
              <a:rPr lang="vi-VN" i="1" dirty="0" smtClean="0">
                <a:solidFill>
                  <a:schemeClr val="tx1"/>
                </a:solidFill>
              </a:rPr>
              <a:t>din  </a:t>
            </a:r>
            <a:r>
              <a:rPr lang="vi-VN" i="1" dirty="0">
                <a:solidFill>
                  <a:schemeClr val="tx1"/>
                </a:solidFill>
              </a:rPr>
              <a:t>Legea nr.255/2020</a:t>
            </a:r>
            <a:r>
              <a:rPr lang="vi-VN" i="1" dirty="0" smtClean="0">
                <a:solidFill>
                  <a:schemeClr val="tx1"/>
                </a:solidFill>
              </a:rPr>
              <a:t>).</a:t>
            </a:r>
            <a:endParaRPr lang="ro-MO" i="1" dirty="0" smtClean="0">
              <a:solidFill>
                <a:schemeClr val="tx1"/>
              </a:solidFill>
            </a:endParaRPr>
          </a:p>
          <a:p>
            <a:pPr algn="just"/>
            <a:endParaRPr lang="vi-VN" sz="400" dirty="0">
              <a:solidFill>
                <a:schemeClr val="tx1"/>
              </a:solidFill>
            </a:endParaRPr>
          </a:p>
          <a:p>
            <a:pPr algn="just"/>
            <a:r>
              <a:rPr lang="vi-VN" b="1" i="1" dirty="0">
                <a:solidFill>
                  <a:schemeClr val="tx1"/>
                </a:solidFill>
              </a:rPr>
              <a:t>Notă</a:t>
            </a:r>
            <a:r>
              <a:rPr lang="vi-VN" dirty="0" smtClean="0">
                <a:solidFill>
                  <a:schemeClr val="tx1"/>
                </a:solidFill>
              </a:rPr>
              <a:t>:</a:t>
            </a:r>
            <a:r>
              <a:rPr lang="ro-MO" dirty="0" smtClean="0">
                <a:solidFill>
                  <a:schemeClr val="tx1"/>
                </a:solidFill>
              </a:rPr>
              <a:t> </a:t>
            </a:r>
            <a:r>
              <a:rPr lang="vi-VN" dirty="0" smtClean="0">
                <a:solidFill>
                  <a:schemeClr val="tx1"/>
                </a:solidFill>
              </a:rPr>
              <a:t>Conform </a:t>
            </a:r>
            <a:r>
              <a:rPr lang="vi-VN" dirty="0">
                <a:solidFill>
                  <a:schemeClr val="tx1"/>
                </a:solidFill>
              </a:rPr>
              <a:t>noțiunii de la art.1 din Legea nominalizată prin noțiunea </a:t>
            </a:r>
            <a:r>
              <a:rPr lang="vi-VN" dirty="0" smtClean="0">
                <a:solidFill>
                  <a:schemeClr val="tx1"/>
                </a:solidFill>
              </a:rPr>
              <a:t>de</a:t>
            </a:r>
            <a:r>
              <a:rPr lang="ro-MO" dirty="0" smtClean="0">
                <a:solidFill>
                  <a:schemeClr val="tx1"/>
                </a:solidFill>
              </a:rPr>
              <a:t>                   </a:t>
            </a:r>
            <a:r>
              <a:rPr lang="vi-VN" dirty="0" smtClean="0">
                <a:solidFill>
                  <a:schemeClr val="tx1"/>
                </a:solidFill>
              </a:rPr>
              <a:t> </a:t>
            </a:r>
            <a:r>
              <a:rPr lang="vi-VN" b="1" i="1" dirty="0">
                <a:solidFill>
                  <a:schemeClr val="tx1"/>
                </a:solidFill>
              </a:rPr>
              <a:t>"liber-profesionist ce practică activitate în sectorul justiţiei” </a:t>
            </a:r>
            <a:r>
              <a:rPr lang="vi-VN" dirty="0">
                <a:solidFill>
                  <a:schemeClr val="tx1"/>
                </a:solidFill>
              </a:rPr>
              <a:t>urmează să se înțeleagă  persoana care are înregistrată una din formele de organizare a activităţii prevăzute de lege de </a:t>
            </a:r>
            <a:r>
              <a:rPr lang="vi-VN" b="1" i="1" dirty="0">
                <a:solidFill>
                  <a:schemeClr val="tx1"/>
                </a:solidFill>
              </a:rPr>
              <a:t>avocat, notar, executor judecătoresc, administrator autorizat, mediator. </a:t>
            </a:r>
          </a:p>
        </p:txBody>
      </p:sp>
    </p:spTree>
    <p:extLst>
      <p:ext uri="{BB962C8B-B14F-4D97-AF65-F5344CB8AC3E}">
        <p14:creationId xmlns:p14="http://schemas.microsoft.com/office/powerpoint/2010/main" val="187495337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2998" y="1057300"/>
            <a:ext cx="8229600" cy="288032"/>
          </a:xfrm>
        </p:spPr>
        <p:txBody>
          <a:bodyPr>
            <a:normAutofit fontScale="90000"/>
          </a:bodyPr>
          <a:lstStyle/>
          <a:p>
            <a:r>
              <a:rPr lang="ro-MO" sz="2400" b="1" dirty="0" smtClean="0"/>
              <a:t/>
            </a:r>
            <a:br>
              <a:rPr lang="ro-MO" sz="2400" b="1" dirty="0" smtClean="0"/>
            </a:br>
            <a:r>
              <a:rPr lang="fr-FR" sz="2200" b="1" dirty="0"/>
              <a:t>CONTRIBUȚII DE ASIGURĂRI SOCIALE DE STAT OBLIGATORII</a:t>
            </a:r>
            <a:r>
              <a:rPr lang="ru-RU" sz="2200" b="1" dirty="0"/>
              <a:t/>
            </a:r>
            <a:br>
              <a:rPr lang="ru-RU" sz="2200" b="1" dirty="0"/>
            </a:br>
            <a:r>
              <a:rPr lang="ru-RU" sz="2400" dirty="0"/>
              <a:t/>
            </a:r>
            <a:br>
              <a:rPr lang="ru-RU" sz="2400" dirty="0"/>
            </a:br>
            <a:endParaRPr lang="ru-RU" sz="2200" b="1" dirty="0">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25</a:t>
            </a:fld>
            <a:endParaRPr lang="ru-RU">
              <a:solidFill>
                <a:prstClr val="black">
                  <a:tint val="75000"/>
                </a:prstClr>
              </a:solidFill>
            </a:endParaRPr>
          </a:p>
        </p:txBody>
      </p:sp>
      <p:sp>
        <p:nvSpPr>
          <p:cNvPr id="7" name="Прямоугольник 6"/>
          <p:cNvSpPr/>
          <p:nvPr/>
        </p:nvSpPr>
        <p:spPr>
          <a:xfrm>
            <a:off x="347989" y="1551266"/>
            <a:ext cx="8596501" cy="3528392"/>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o-MO" dirty="0" smtClean="0">
                <a:solidFill>
                  <a:schemeClr val="tx1"/>
                </a:solidFill>
              </a:rPr>
              <a:t>Baza de calcul a contribuțiilor de asigurări sociale de stat obligatorii</a:t>
            </a:r>
            <a:r>
              <a:rPr lang="ru-RU" dirty="0" smtClean="0">
                <a:solidFill>
                  <a:schemeClr val="tx1"/>
                </a:solidFill>
              </a:rPr>
              <a:t> </a:t>
            </a:r>
            <a:r>
              <a:rPr lang="ru-RU" dirty="0">
                <a:solidFill>
                  <a:schemeClr val="tx1"/>
                </a:solidFill>
              </a:rPr>
              <a:t>:</a:t>
            </a:r>
          </a:p>
          <a:p>
            <a:pPr algn="just"/>
            <a:r>
              <a:rPr lang="ru-RU" dirty="0">
                <a:solidFill>
                  <a:schemeClr val="tx1"/>
                </a:solidFill>
              </a:rPr>
              <a:t>	- </a:t>
            </a:r>
            <a:r>
              <a:rPr lang="ro-MO" b="1" dirty="0" smtClean="0">
                <a:solidFill>
                  <a:schemeClr val="tx1"/>
                </a:solidFill>
              </a:rPr>
              <a:t>fondl de salarizare și alte recompense</a:t>
            </a:r>
            <a:r>
              <a:rPr lang="ru-RU" b="1" dirty="0" smtClean="0">
                <a:solidFill>
                  <a:schemeClr val="tx1"/>
                </a:solidFill>
              </a:rPr>
              <a:t>. </a:t>
            </a:r>
            <a:endParaRPr lang="ru-RU" b="1" dirty="0">
              <a:solidFill>
                <a:schemeClr val="tx1"/>
              </a:solidFill>
            </a:endParaRPr>
          </a:p>
          <a:p>
            <a:pPr algn="just"/>
            <a:r>
              <a:rPr lang="ru-RU" dirty="0">
                <a:solidFill>
                  <a:schemeClr val="tx1"/>
                </a:solidFill>
              </a:rPr>
              <a:t>	</a:t>
            </a:r>
            <a:r>
              <a:rPr lang="ru-RU" dirty="0" smtClean="0">
                <a:solidFill>
                  <a:schemeClr val="tx1"/>
                </a:solidFill>
              </a:rPr>
              <a:t>-</a:t>
            </a:r>
            <a:r>
              <a:rPr lang="ru-RU" i="1" dirty="0" smtClean="0">
                <a:solidFill>
                  <a:schemeClr val="tx1"/>
                </a:solidFill>
              </a:rPr>
              <a:t> </a:t>
            </a:r>
            <a:r>
              <a:rPr lang="vi-VN" b="1" i="1" dirty="0" smtClean="0">
                <a:solidFill>
                  <a:schemeClr val="tx1"/>
                </a:solidFill>
              </a:rPr>
              <a:t>recompens</a:t>
            </a:r>
            <a:r>
              <a:rPr lang="ro-MO" b="1" i="1" dirty="0" smtClean="0">
                <a:solidFill>
                  <a:schemeClr val="tx1"/>
                </a:solidFill>
              </a:rPr>
              <a:t>ă</a:t>
            </a:r>
            <a:r>
              <a:rPr lang="vi-VN" i="1" dirty="0" smtClean="0">
                <a:solidFill>
                  <a:schemeClr val="tx1"/>
                </a:solidFill>
              </a:rPr>
              <a:t>– </a:t>
            </a:r>
            <a:r>
              <a:rPr lang="vi-VN" i="1" dirty="0">
                <a:solidFill>
                  <a:schemeClr val="tx1"/>
                </a:solidFill>
              </a:rPr>
              <a:t>orice sumă, alta decît salariul, plătită de angajator în folosul persoanelor angajate prin contract individual de muncă, al persoanelor aflate în raporturi de serviciu în bază de act administrativ ori prin alte tipuri de contracte civile în vederea executării de lucrări sau prestării de servicii, inclusiv drepturile în natură reglementate prin acte normative sau contract colectiv de muncă, cu excepţia drepturilor şi veniturilor aferent cărora nu se calculează contribuţii de asigurări sociale de stat obligatorii</a:t>
            </a:r>
            <a:r>
              <a:rPr lang="vi-VN" i="1" dirty="0" smtClean="0">
                <a:solidFill>
                  <a:schemeClr val="tx1"/>
                </a:solidFill>
              </a:rPr>
              <a:t>;</a:t>
            </a:r>
            <a:endParaRPr lang="ro-MO" i="1" dirty="0" smtClean="0">
              <a:solidFill>
                <a:schemeClr val="tx1"/>
              </a:solidFill>
            </a:endParaRPr>
          </a:p>
          <a:p>
            <a:pPr algn="ctr"/>
            <a:r>
              <a:rPr lang="ru-RU" i="1" dirty="0" smtClean="0">
                <a:solidFill>
                  <a:schemeClr val="tx1"/>
                </a:solidFill>
              </a:rPr>
              <a:t>(</a:t>
            </a:r>
            <a:r>
              <a:rPr lang="ro-MO" i="1" dirty="0" smtClean="0">
                <a:solidFill>
                  <a:schemeClr val="tx1"/>
                </a:solidFill>
              </a:rPr>
              <a:t>art.</a:t>
            </a:r>
            <a:r>
              <a:rPr lang="ru-RU" i="1" dirty="0" smtClean="0">
                <a:solidFill>
                  <a:schemeClr val="tx1"/>
                </a:solidFill>
              </a:rPr>
              <a:t>1 </a:t>
            </a:r>
            <a:r>
              <a:rPr lang="ru-RU" i="1" dirty="0">
                <a:solidFill>
                  <a:schemeClr val="tx1"/>
                </a:solidFill>
              </a:rPr>
              <a:t>Закона №489/1999).</a:t>
            </a:r>
          </a:p>
        </p:txBody>
      </p:sp>
    </p:spTree>
    <p:extLst>
      <p:ext uri="{BB962C8B-B14F-4D97-AF65-F5344CB8AC3E}">
        <p14:creationId xmlns:p14="http://schemas.microsoft.com/office/powerpoint/2010/main" val="229472569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29308"/>
            <a:ext cx="8229600" cy="288032"/>
          </a:xfrm>
        </p:spPr>
        <p:txBody>
          <a:bodyPr>
            <a:normAutofit fontScale="90000"/>
          </a:bodyPr>
          <a:lstStyle/>
          <a:p>
            <a:r>
              <a:rPr lang="fr-FR" sz="2400" b="1" dirty="0"/>
              <a:t>CONTRIBUȚII DE ASIGURĂRI SOCIALE DE STAT OBLIGATORII</a:t>
            </a:r>
            <a:endParaRPr lang="ru-RU" sz="2200" b="1" dirty="0">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26</a:t>
            </a:fld>
            <a:endParaRPr lang="ru-RU">
              <a:solidFill>
                <a:prstClr val="black">
                  <a:tint val="75000"/>
                </a:prstClr>
              </a:solidFill>
            </a:endParaRPr>
          </a:p>
        </p:txBody>
      </p:sp>
      <p:sp>
        <p:nvSpPr>
          <p:cNvPr id="7" name="Прямоугольник 6"/>
          <p:cNvSpPr/>
          <p:nvPr/>
        </p:nvSpPr>
        <p:spPr>
          <a:xfrm>
            <a:off x="342841" y="1551266"/>
            <a:ext cx="8596501" cy="3970530"/>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i="1" dirty="0">
                <a:solidFill>
                  <a:schemeClr val="tx1"/>
                </a:solidFill>
              </a:rPr>
              <a:t> </a:t>
            </a:r>
            <a:r>
              <a:rPr lang="ro-MO" i="1" dirty="0">
                <a:solidFill>
                  <a:schemeClr val="tx1"/>
                </a:solidFill>
              </a:rPr>
              <a:t> </a:t>
            </a:r>
            <a:r>
              <a:rPr lang="ro-MO" i="1" dirty="0" smtClean="0">
                <a:solidFill>
                  <a:schemeClr val="tx1"/>
                </a:solidFill>
              </a:rPr>
              <a:t>  </a:t>
            </a:r>
            <a:r>
              <a:rPr lang="vi-VN" i="1" dirty="0" smtClean="0">
                <a:solidFill>
                  <a:schemeClr val="tx1"/>
                </a:solidFill>
              </a:rPr>
              <a:t>Declaraţia </a:t>
            </a:r>
            <a:r>
              <a:rPr lang="vi-VN" i="1" dirty="0">
                <a:solidFill>
                  <a:schemeClr val="tx1"/>
                </a:solidFill>
              </a:rPr>
              <a:t>privind calcularea şi utilizarea contribuţiilor de asigurări sociale de stat obligatorii şi declaraţia privind evidenţa nominală a </a:t>
            </a:r>
            <a:r>
              <a:rPr lang="ro-MO" i="1" dirty="0" smtClean="0">
                <a:solidFill>
                  <a:schemeClr val="tx1"/>
                </a:solidFill>
              </a:rPr>
              <a:t>se prezintădupăcum urmează</a:t>
            </a:r>
            <a:r>
              <a:rPr lang="vi-VN" i="1" dirty="0" smtClean="0">
                <a:solidFill>
                  <a:schemeClr val="tx1"/>
                </a:solidFill>
              </a:rPr>
              <a:t>:</a:t>
            </a:r>
            <a:endParaRPr lang="vi-VN" i="1" dirty="0">
              <a:solidFill>
                <a:schemeClr val="tx1"/>
              </a:solidFill>
            </a:endParaRPr>
          </a:p>
          <a:p>
            <a:pPr marL="342900" indent="-342900" algn="just">
              <a:buAutoNum type="alphaLcParenR"/>
            </a:pPr>
            <a:r>
              <a:rPr lang="vi-VN" i="1" dirty="0" smtClean="0">
                <a:solidFill>
                  <a:schemeClr val="tx1"/>
                </a:solidFill>
              </a:rPr>
              <a:t>angajatorii</a:t>
            </a:r>
            <a:r>
              <a:rPr lang="vi-VN" i="1" dirty="0">
                <a:solidFill>
                  <a:schemeClr val="tx1"/>
                </a:solidFill>
              </a:rPr>
              <a:t>, indiferent de tipul de proprietate şi de forma juridică de organizare, </a:t>
            </a:r>
            <a:r>
              <a:rPr lang="vi-VN" b="1" i="1" dirty="0">
                <a:solidFill>
                  <a:schemeClr val="tx1"/>
                </a:solidFill>
              </a:rPr>
              <a:t>liber-profesioniştii ce practică activitate în sectorul justiţiei</a:t>
            </a:r>
            <a:r>
              <a:rPr lang="vi-VN" i="1" dirty="0">
                <a:solidFill>
                  <a:schemeClr val="tx1"/>
                </a:solidFill>
              </a:rPr>
              <a:t> – lunar, pînă la data de 25 a lunii următoare celei de gestiune, iar în cazul lichidării – în termen de cel mult 10 zile de la data aprobării bilanţului de lichidare</a:t>
            </a:r>
            <a:r>
              <a:rPr lang="vi-VN" i="1" dirty="0" smtClean="0">
                <a:solidFill>
                  <a:schemeClr val="tx1"/>
                </a:solidFill>
              </a:rPr>
              <a:t>;</a:t>
            </a:r>
            <a:r>
              <a:rPr lang="ru-RU" sz="1600" i="1" dirty="0" smtClean="0">
                <a:solidFill>
                  <a:schemeClr val="tx1"/>
                </a:solidFill>
              </a:rPr>
              <a:t> </a:t>
            </a:r>
            <a:endParaRPr lang="ro-MO" sz="1600" i="1" dirty="0" smtClean="0">
              <a:solidFill>
                <a:schemeClr val="tx1"/>
              </a:solidFill>
            </a:endParaRPr>
          </a:p>
          <a:p>
            <a:pPr marL="342900" indent="-342900" algn="just">
              <a:buAutoNum type="alphaLcParenR"/>
            </a:pPr>
            <a:r>
              <a:rPr lang="vi-VN" sz="1600" i="1" dirty="0" smtClean="0">
                <a:solidFill>
                  <a:schemeClr val="tx1"/>
                </a:solidFill>
              </a:rPr>
              <a:t> </a:t>
            </a:r>
            <a:r>
              <a:rPr lang="vi-VN" sz="1600" b="1" i="1" dirty="0">
                <a:solidFill>
                  <a:schemeClr val="tx1"/>
                </a:solidFill>
              </a:rPr>
              <a:t>persoanele fizice: </a:t>
            </a:r>
            <a:r>
              <a:rPr lang="vi-VN" sz="1600" i="1" dirty="0">
                <a:solidFill>
                  <a:schemeClr val="tx1"/>
                </a:solidFill>
              </a:rPr>
              <a:t>întreprinzători individuali care au obţinut dreptul de a desfăşura activitate în modul stabilit de lege, indiferent de forma juridică de organizare, persoane fizice care desfăşoară activităţi independente în domeniul comerţului cu amănuntul, cu excepţia comerţului cu mărfuri supuse accizelor, persoane fizice care desfăşoară activităţi în domeniul achiziţiilor de produse din fitotehnie şi/sau horticultură şi/sau de obiecte ale regnului vegetal, </a:t>
            </a:r>
            <a:r>
              <a:rPr lang="vi-VN" sz="1600" b="1" i="1" dirty="0">
                <a:solidFill>
                  <a:schemeClr val="tx1"/>
                </a:solidFill>
              </a:rPr>
              <a:t>care nu au persoane angajate prin contract individual de muncă</a:t>
            </a:r>
            <a:r>
              <a:rPr lang="vi-VN" sz="1600" i="1" dirty="0">
                <a:solidFill>
                  <a:schemeClr val="tx1"/>
                </a:solidFill>
              </a:rPr>
              <a:t> – o dată pe an, pînă la data </a:t>
            </a:r>
            <a:r>
              <a:rPr lang="vi-VN" sz="1600" b="1" i="1" dirty="0">
                <a:solidFill>
                  <a:schemeClr val="tx1"/>
                </a:solidFill>
              </a:rPr>
              <a:t>de 15 ianuarie a anului următor celui de gestiune, </a:t>
            </a:r>
            <a:r>
              <a:rPr lang="vi-VN" sz="1600" i="1" dirty="0">
                <a:solidFill>
                  <a:schemeClr val="tx1"/>
                </a:solidFill>
              </a:rPr>
              <a:t>iar în cazul lichidării – în termen de cel mult 3 zile de la data iniţierii </a:t>
            </a:r>
            <a:r>
              <a:rPr lang="vi-VN" sz="1600" i="1" dirty="0" smtClean="0">
                <a:solidFill>
                  <a:schemeClr val="tx1"/>
                </a:solidFill>
              </a:rPr>
              <a:t>radierii</a:t>
            </a:r>
            <a:r>
              <a:rPr lang="ro-MO" sz="1600" i="1" dirty="0" smtClean="0">
                <a:solidFill>
                  <a:schemeClr val="tx1"/>
                </a:solidFill>
              </a:rPr>
              <a:t>.</a:t>
            </a:r>
            <a:endParaRPr lang="ru-RU" sz="1600" b="1" i="1" dirty="0">
              <a:solidFill>
                <a:schemeClr val="tx1"/>
              </a:solidFill>
            </a:endParaRPr>
          </a:p>
        </p:txBody>
      </p:sp>
    </p:spTree>
    <p:extLst>
      <p:ext uri="{BB962C8B-B14F-4D97-AF65-F5344CB8AC3E}">
        <p14:creationId xmlns:p14="http://schemas.microsoft.com/office/powerpoint/2010/main" val="80556537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29308"/>
            <a:ext cx="8229600" cy="288032"/>
          </a:xfrm>
        </p:spPr>
        <p:txBody>
          <a:bodyPr>
            <a:normAutofit fontScale="90000"/>
          </a:bodyPr>
          <a:lstStyle/>
          <a:p>
            <a:r>
              <a:rPr lang="ro-MO" sz="2400" b="1" dirty="0" smtClean="0"/>
              <a:t/>
            </a:r>
            <a:br>
              <a:rPr lang="ro-MO" sz="2400" b="1" dirty="0" smtClean="0"/>
            </a:br>
            <a:r>
              <a:rPr lang="ru-RU" sz="2200" b="1" dirty="0"/>
              <a:t/>
            </a:r>
            <a:br>
              <a:rPr lang="ru-RU" sz="2200" b="1" dirty="0"/>
            </a:br>
            <a:r>
              <a:rPr lang="ru-RU" sz="2200" b="1" dirty="0" smtClean="0"/>
              <a:t>ВЗНОСЫ </a:t>
            </a:r>
            <a:r>
              <a:rPr lang="ru-RU" sz="2200" b="1" dirty="0"/>
              <a:t>ОБЯЗАТЕЛЬНОГО МЕДИЦИНСКОГО СТРАХОВАНИЯ</a:t>
            </a:r>
            <a:br>
              <a:rPr lang="ru-RU" sz="2200" b="1" dirty="0"/>
            </a:br>
            <a:r>
              <a:rPr lang="ru-RU" sz="2400" dirty="0"/>
              <a:t/>
            </a:r>
            <a:br>
              <a:rPr lang="ru-RU" sz="2400" dirty="0"/>
            </a:br>
            <a:endParaRPr lang="ru-RU" sz="2200" b="1" dirty="0">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27</a:t>
            </a:fld>
            <a:endParaRPr lang="ru-RU">
              <a:solidFill>
                <a:prstClr val="black">
                  <a:tint val="75000"/>
                </a:prstClr>
              </a:solidFill>
            </a:endParaRPr>
          </a:p>
        </p:txBody>
      </p:sp>
      <p:pic>
        <p:nvPicPr>
          <p:cNvPr id="5" name="Рисунок 4"/>
          <p:cNvPicPr>
            <a:picLocks noChangeAspect="1"/>
          </p:cNvPicPr>
          <p:nvPr/>
        </p:nvPicPr>
        <p:blipFill>
          <a:blip r:embed="rId2"/>
          <a:stretch>
            <a:fillRect/>
          </a:stretch>
        </p:blipFill>
        <p:spPr>
          <a:xfrm>
            <a:off x="549896" y="1099340"/>
            <a:ext cx="8136904" cy="4462173"/>
          </a:xfrm>
          <a:prstGeom prst="rect">
            <a:avLst/>
          </a:prstGeom>
        </p:spPr>
      </p:pic>
    </p:spTree>
    <p:extLst>
      <p:ext uri="{BB962C8B-B14F-4D97-AF65-F5344CB8AC3E}">
        <p14:creationId xmlns:p14="http://schemas.microsoft.com/office/powerpoint/2010/main" val="101597310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29308"/>
            <a:ext cx="8229600" cy="45719"/>
          </a:xfrm>
        </p:spPr>
        <p:txBody>
          <a:bodyPr>
            <a:normAutofit fontScale="90000"/>
          </a:bodyPr>
          <a:lstStyle/>
          <a:p>
            <a:r>
              <a:rPr lang="ro-MO" sz="2400" b="1" dirty="0" smtClean="0"/>
              <a:t/>
            </a:r>
            <a:br>
              <a:rPr lang="ro-MO" sz="2400" b="1" dirty="0" smtClean="0"/>
            </a:br>
            <a:r>
              <a:rPr lang="ru-RU" sz="2200" b="1" dirty="0"/>
              <a:t/>
            </a:r>
            <a:br>
              <a:rPr lang="ru-RU" sz="2200" b="1" dirty="0"/>
            </a:br>
            <a:r>
              <a:rPr lang="ru-RU" sz="2200" b="1" dirty="0"/>
              <a:t/>
            </a:r>
            <a:br>
              <a:rPr lang="ru-RU" sz="2200" b="1" dirty="0"/>
            </a:br>
            <a:r>
              <a:rPr lang="ru-RU" sz="2400" dirty="0"/>
              <a:t/>
            </a:r>
            <a:br>
              <a:rPr lang="ru-RU" sz="2400" dirty="0"/>
            </a:br>
            <a:endParaRPr lang="ru-RU" sz="2200" b="1" dirty="0">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28</a:t>
            </a:fld>
            <a:endParaRPr lang="ru-RU">
              <a:solidFill>
                <a:prstClr val="black">
                  <a:tint val="75000"/>
                </a:prstClr>
              </a:solidFill>
            </a:endParaRPr>
          </a:p>
        </p:txBody>
      </p:sp>
      <p:sp>
        <p:nvSpPr>
          <p:cNvPr id="7" name="Прямоугольник 6"/>
          <p:cNvSpPr/>
          <p:nvPr/>
        </p:nvSpPr>
        <p:spPr>
          <a:xfrm>
            <a:off x="342841" y="1705372"/>
            <a:ext cx="8596501" cy="3816424"/>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o-MO" sz="1600" dirty="0" smtClean="0">
                <a:solidFill>
                  <a:schemeClr val="tx1"/>
                </a:solidFill>
              </a:rPr>
              <a:t>Obligația aferentă contribuțiilor de asigurăeri sociale se declară prin următoarele dări de seamă</a:t>
            </a:r>
            <a:r>
              <a:rPr lang="ru-RU" sz="1600" dirty="0" smtClean="0">
                <a:solidFill>
                  <a:schemeClr val="tx1"/>
                </a:solidFill>
              </a:rPr>
              <a:t>:</a:t>
            </a:r>
          </a:p>
          <a:p>
            <a:pPr algn="just"/>
            <a:r>
              <a:rPr lang="ro-MO" sz="1600" b="1" dirty="0" smtClean="0">
                <a:solidFill>
                  <a:schemeClr val="tx1"/>
                </a:solidFill>
              </a:rPr>
              <a:t>Forma </a:t>
            </a:r>
            <a:r>
              <a:rPr lang="ru-RU" sz="1600" b="1" dirty="0" smtClean="0">
                <a:solidFill>
                  <a:schemeClr val="tx1"/>
                </a:solidFill>
              </a:rPr>
              <a:t>IPC21 </a:t>
            </a:r>
            <a:r>
              <a:rPr lang="ro-MO" sz="1600" dirty="0" smtClean="0">
                <a:solidFill>
                  <a:schemeClr val="tx1"/>
                </a:solidFill>
              </a:rPr>
              <a:t>„</a:t>
            </a:r>
            <a:r>
              <a:rPr lang="vi-VN" sz="1600" dirty="0">
                <a:solidFill>
                  <a:schemeClr val="tx1"/>
                </a:solidFill>
              </a:rPr>
              <a:t>Darea de seamă privind reţinerea impozitului pe venit, a primelor de asigurare obligatorie de asistenţă medicală şi a contribuţiilor de asigurări sociale de stat obligatorii </a:t>
            </a:r>
            <a:r>
              <a:rPr lang="vi-VN" sz="1600" dirty="0" smtClean="0">
                <a:solidFill>
                  <a:schemeClr val="tx1"/>
                </a:solidFill>
              </a:rPr>
              <a:t>calculate</a:t>
            </a:r>
            <a:r>
              <a:rPr lang="ro-MO" sz="1600" dirty="0" smtClean="0">
                <a:solidFill>
                  <a:schemeClr val="tx1"/>
                </a:solidFill>
              </a:rPr>
              <a:t>”</a:t>
            </a:r>
            <a:r>
              <a:rPr lang="ru-RU" sz="1600" dirty="0" smtClean="0">
                <a:solidFill>
                  <a:schemeClr val="tx1"/>
                </a:solidFill>
              </a:rPr>
              <a:t>  (</a:t>
            </a:r>
            <a:r>
              <a:rPr lang="ro-MO" sz="1600" dirty="0" smtClean="0">
                <a:solidFill>
                  <a:schemeClr val="tx1"/>
                </a:solidFill>
              </a:rPr>
              <a:t>aprobată prin Ordinul MF nr.</a:t>
            </a:r>
            <a:r>
              <a:rPr lang="ru-RU" sz="1600" i="1" dirty="0" smtClean="0">
                <a:solidFill>
                  <a:schemeClr val="tx1"/>
                </a:solidFill>
              </a:rPr>
              <a:t>94 </a:t>
            </a:r>
            <a:r>
              <a:rPr lang="ro-MO" sz="1600" i="1" dirty="0" smtClean="0">
                <a:solidFill>
                  <a:schemeClr val="tx1"/>
                </a:solidFill>
              </a:rPr>
              <a:t>din </a:t>
            </a:r>
            <a:r>
              <a:rPr lang="ru-RU" sz="1600" i="1" dirty="0" smtClean="0">
                <a:solidFill>
                  <a:schemeClr val="tx1"/>
                </a:solidFill>
              </a:rPr>
              <a:t>30 </a:t>
            </a:r>
            <a:r>
              <a:rPr lang="ro-MO" sz="1600" i="1" dirty="0" smtClean="0">
                <a:solidFill>
                  <a:schemeClr val="tx1"/>
                </a:solidFill>
              </a:rPr>
              <a:t>iulie </a:t>
            </a:r>
            <a:r>
              <a:rPr lang="ru-RU" sz="1600" i="1" dirty="0" smtClean="0">
                <a:solidFill>
                  <a:schemeClr val="tx1"/>
                </a:solidFill>
              </a:rPr>
              <a:t> 2020)</a:t>
            </a:r>
          </a:p>
          <a:p>
            <a:pPr algn="just"/>
            <a:r>
              <a:rPr lang="ro-MO" sz="1600" b="1" dirty="0" smtClean="0">
                <a:solidFill>
                  <a:schemeClr val="tx1"/>
                </a:solidFill>
              </a:rPr>
              <a:t>Forma </a:t>
            </a:r>
            <a:r>
              <a:rPr lang="ru-RU" sz="1600" b="1" dirty="0" smtClean="0">
                <a:solidFill>
                  <a:schemeClr val="tx1"/>
                </a:solidFill>
              </a:rPr>
              <a:t>TAXI18 </a:t>
            </a:r>
            <a:r>
              <a:rPr lang="ro-MO" sz="1600" b="1" dirty="0" smtClean="0">
                <a:solidFill>
                  <a:schemeClr val="tx1"/>
                </a:solidFill>
              </a:rPr>
              <a:t>„</a:t>
            </a:r>
            <a:r>
              <a:rPr lang="vi-VN" sz="1600" dirty="0" smtClean="0">
                <a:solidFill>
                  <a:schemeClr val="tx1"/>
                </a:solidFill>
              </a:rPr>
              <a:t>Darea </a:t>
            </a:r>
            <a:r>
              <a:rPr lang="vi-VN" sz="1600" dirty="0">
                <a:solidFill>
                  <a:schemeClr val="tx1"/>
                </a:solidFill>
              </a:rPr>
              <a:t>de seamă privind calculul impozitului pe venit, primelor de asigurare obligatorie de asistenţă medicală şi a contribuţiilor de asigurări sociale de stat obligatorii calculate pentru angajaţii conducători auto ce efectuează transport rutier de persoane în regim de </a:t>
            </a:r>
            <a:r>
              <a:rPr lang="vi-VN" sz="1600" dirty="0" smtClean="0">
                <a:solidFill>
                  <a:schemeClr val="tx1"/>
                </a:solidFill>
              </a:rPr>
              <a:t>taxi</a:t>
            </a:r>
            <a:r>
              <a:rPr lang="ro-MO" sz="1600" dirty="0" smtClean="0">
                <a:solidFill>
                  <a:schemeClr val="tx1"/>
                </a:solidFill>
              </a:rPr>
              <a:t>”</a:t>
            </a:r>
          </a:p>
          <a:p>
            <a:pPr algn="just"/>
            <a:r>
              <a:rPr lang="ru-RU" sz="1600" dirty="0" smtClean="0">
                <a:solidFill>
                  <a:schemeClr val="tx1"/>
                </a:solidFill>
              </a:rPr>
              <a:t> </a:t>
            </a:r>
            <a:r>
              <a:rPr lang="ru-RU" sz="1600" i="1" dirty="0" smtClean="0">
                <a:solidFill>
                  <a:schemeClr val="tx1"/>
                </a:solidFill>
              </a:rPr>
              <a:t>(</a:t>
            </a:r>
            <a:r>
              <a:rPr lang="vi-VN" sz="1600" i="1" dirty="0">
                <a:solidFill>
                  <a:schemeClr val="tx1"/>
                </a:solidFill>
              </a:rPr>
              <a:t>aprobată prin Ordinul MF </a:t>
            </a:r>
            <a:r>
              <a:rPr lang="vi-VN" sz="1600" i="1" dirty="0" smtClean="0">
                <a:solidFill>
                  <a:schemeClr val="tx1"/>
                </a:solidFill>
              </a:rPr>
              <a:t>nr.</a:t>
            </a:r>
            <a:r>
              <a:rPr lang="ro-MO" sz="1600" i="1" dirty="0" smtClean="0">
                <a:solidFill>
                  <a:schemeClr val="tx1"/>
                </a:solidFill>
              </a:rPr>
              <a:t>154 din 12 septembrie </a:t>
            </a:r>
            <a:r>
              <a:rPr lang="ru-RU" sz="1600" i="1" dirty="0" smtClean="0">
                <a:solidFill>
                  <a:schemeClr val="tx1"/>
                </a:solidFill>
              </a:rPr>
              <a:t>2018);</a:t>
            </a:r>
          </a:p>
          <a:p>
            <a:pPr algn="just"/>
            <a:r>
              <a:rPr lang="ro-MO" sz="1600" b="1" dirty="0" smtClean="0">
                <a:solidFill>
                  <a:schemeClr val="tx1"/>
                </a:solidFill>
              </a:rPr>
              <a:t>Forma </a:t>
            </a:r>
            <a:r>
              <a:rPr lang="ru-RU" sz="1600" b="1" dirty="0" smtClean="0">
                <a:solidFill>
                  <a:schemeClr val="tx1"/>
                </a:solidFill>
              </a:rPr>
              <a:t>CAS18-AN </a:t>
            </a:r>
            <a:r>
              <a:rPr lang="ro-MO" sz="1600" b="1" dirty="0" smtClean="0">
                <a:solidFill>
                  <a:schemeClr val="tx1"/>
                </a:solidFill>
              </a:rPr>
              <a:t>„</a:t>
            </a:r>
            <a:r>
              <a:rPr lang="vi-VN" sz="1600" dirty="0" smtClean="0">
                <a:solidFill>
                  <a:schemeClr val="tx1"/>
                </a:solidFill>
              </a:rPr>
              <a:t>Darea </a:t>
            </a:r>
            <a:r>
              <a:rPr lang="vi-VN" sz="1600" dirty="0">
                <a:solidFill>
                  <a:schemeClr val="tx1"/>
                </a:solidFill>
              </a:rPr>
              <a:t>de seamă privind calcularea contribuţiilor de asigurări sociale de stat obligatorii şi evidenţa nominală a asiguraţilor în sistemul public de asigurări </a:t>
            </a:r>
            <a:r>
              <a:rPr lang="vi-VN" sz="1600" dirty="0" smtClean="0">
                <a:solidFill>
                  <a:schemeClr val="tx1"/>
                </a:solidFill>
              </a:rPr>
              <a:t>sociale</a:t>
            </a:r>
            <a:r>
              <a:rPr lang="ro-MO" sz="1600" dirty="0" smtClean="0">
                <a:solidFill>
                  <a:schemeClr val="tx1"/>
                </a:solidFill>
              </a:rPr>
              <a:t>” </a:t>
            </a:r>
            <a:r>
              <a:rPr lang="nn-NO" sz="1600" i="1" dirty="0" smtClean="0">
                <a:solidFill>
                  <a:schemeClr val="tx1"/>
                </a:solidFill>
              </a:rPr>
              <a:t>(aprobată </a:t>
            </a:r>
            <a:r>
              <a:rPr lang="nn-NO" sz="1600" i="1" dirty="0">
                <a:solidFill>
                  <a:schemeClr val="tx1"/>
                </a:solidFill>
              </a:rPr>
              <a:t>prin Ordinul MF </a:t>
            </a:r>
            <a:r>
              <a:rPr lang="nn-NO" sz="1600" i="1" dirty="0" smtClean="0">
                <a:solidFill>
                  <a:schemeClr val="tx1"/>
                </a:solidFill>
              </a:rPr>
              <a:t>nr.1</a:t>
            </a:r>
            <a:r>
              <a:rPr lang="ro-MO" sz="1600" i="1" dirty="0" smtClean="0">
                <a:solidFill>
                  <a:schemeClr val="tx1"/>
                </a:solidFill>
              </a:rPr>
              <a:t>26</a:t>
            </a:r>
            <a:r>
              <a:rPr lang="nn-NO" sz="1600" i="1" dirty="0" smtClean="0">
                <a:solidFill>
                  <a:schemeClr val="tx1"/>
                </a:solidFill>
              </a:rPr>
              <a:t> </a:t>
            </a:r>
            <a:r>
              <a:rPr lang="nn-NO" sz="1600" i="1" dirty="0">
                <a:solidFill>
                  <a:schemeClr val="tx1"/>
                </a:solidFill>
              </a:rPr>
              <a:t>din </a:t>
            </a:r>
            <a:r>
              <a:rPr lang="ro-MO" sz="1600" i="1" dirty="0" smtClean="0">
                <a:solidFill>
                  <a:schemeClr val="tx1"/>
                </a:solidFill>
              </a:rPr>
              <a:t>04 octombrie </a:t>
            </a:r>
            <a:r>
              <a:rPr lang="nn-NO" sz="1600" i="1" dirty="0" smtClean="0">
                <a:solidFill>
                  <a:schemeClr val="tx1"/>
                </a:solidFill>
              </a:rPr>
              <a:t>2018)</a:t>
            </a:r>
            <a:r>
              <a:rPr lang="ro-MO" sz="1600" i="1" dirty="0" smtClean="0">
                <a:solidFill>
                  <a:schemeClr val="tx1"/>
                </a:solidFill>
              </a:rPr>
              <a:t>.</a:t>
            </a:r>
            <a:endParaRPr lang="ru-RU" sz="1600" i="1" dirty="0">
              <a:solidFill>
                <a:schemeClr val="tx1"/>
              </a:solidFill>
            </a:endParaRPr>
          </a:p>
        </p:txBody>
      </p:sp>
      <p:sp>
        <p:nvSpPr>
          <p:cNvPr id="5" name="Заголовок 1"/>
          <p:cNvSpPr txBox="1">
            <a:spLocks/>
          </p:cNvSpPr>
          <p:nvPr/>
        </p:nvSpPr>
        <p:spPr>
          <a:xfrm>
            <a:off x="619944" y="913284"/>
            <a:ext cx="8229600" cy="43204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1600" b="1" dirty="0" smtClean="0"/>
              <a:t>CONTRIBUȚII DE ASIGURĂRI SOCIALE DE STAT OBLIGATORII</a:t>
            </a:r>
            <a:endParaRPr lang="ru-RU" sz="16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19194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841276"/>
            <a:ext cx="9144000" cy="4455683"/>
          </a:xfrm>
        </p:spPr>
        <p:txBody>
          <a:bodyPr>
            <a:normAutofit/>
          </a:bodyPr>
          <a:lstStyle/>
          <a:p>
            <a:pPr marL="0" indent="0" algn="ctr">
              <a:spcBef>
                <a:spcPts val="0"/>
              </a:spcBef>
              <a:buNone/>
            </a:pPr>
            <a:r>
              <a:rPr lang="ru-RU" sz="2000" b="1" i="1" dirty="0"/>
              <a:t>	</a:t>
            </a:r>
            <a:r>
              <a:rPr lang="fr-FR" sz="1800" b="1" dirty="0"/>
              <a:t>IMPOZITUL PE VENIT LA SURSA DE PLATĂ</a:t>
            </a:r>
          </a:p>
          <a:p>
            <a:pPr marL="0" indent="0">
              <a:buNone/>
            </a:pPr>
            <a:endParaRPr lang="ro-RO" sz="1000" b="1" i="1" dirty="0">
              <a:latin typeface="+mj-lt"/>
            </a:endParaRPr>
          </a:p>
        </p:txBody>
      </p:sp>
      <p:sp>
        <p:nvSpPr>
          <p:cNvPr id="4" name="Slide Number Placeholder 3"/>
          <p:cNvSpPr>
            <a:spLocks noGrp="1"/>
          </p:cNvSpPr>
          <p:nvPr>
            <p:ph type="sldNum" sz="quarter" idx="12"/>
          </p:nvPr>
        </p:nvSpPr>
        <p:spPr/>
        <p:txBody>
          <a:bodyPr/>
          <a:lstStyle/>
          <a:p>
            <a:fld id="{725C68B6-61C2-468F-89AB-4B9F7531AA68}" type="slidenum">
              <a:rPr lang="ru-RU" smtClean="0">
                <a:solidFill>
                  <a:prstClr val="black">
                    <a:tint val="75000"/>
                  </a:prstClr>
                </a:solidFill>
              </a:rPr>
              <a:pPr/>
              <a:t>3</a:t>
            </a:fld>
            <a:endParaRPr lang="ru-RU">
              <a:solidFill>
                <a:prstClr val="black">
                  <a:tint val="75000"/>
                </a:prstClr>
              </a:solidFill>
            </a:endParaRPr>
          </a:p>
        </p:txBody>
      </p:sp>
      <p:sp>
        <p:nvSpPr>
          <p:cNvPr id="5" name="Прямоугольник 4"/>
          <p:cNvSpPr/>
          <p:nvPr/>
        </p:nvSpPr>
        <p:spPr>
          <a:xfrm>
            <a:off x="553250" y="1417340"/>
            <a:ext cx="8383677" cy="4183890"/>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600" b="1" dirty="0" smtClean="0">
                <a:solidFill>
                  <a:schemeClr val="tx1"/>
                </a:solidFill>
              </a:rPr>
              <a:t>Revizuirea </a:t>
            </a:r>
            <a:r>
              <a:rPr lang="vi-VN" sz="1600" b="1" dirty="0">
                <a:solidFill>
                  <a:schemeClr val="tx1"/>
                </a:solidFill>
              </a:rPr>
              <a:t>spectrului scutirilor acordate la determinarea impozitului pe </a:t>
            </a:r>
            <a:r>
              <a:rPr lang="vi-VN" sz="1600" b="1" dirty="0" smtClean="0">
                <a:solidFill>
                  <a:schemeClr val="tx1"/>
                </a:solidFill>
              </a:rPr>
              <a:t>ven</a:t>
            </a:r>
            <a:r>
              <a:rPr lang="ro-MO" sz="1600" b="1" dirty="0" smtClean="0">
                <a:solidFill>
                  <a:schemeClr val="tx1"/>
                </a:solidFill>
              </a:rPr>
              <a:t>it</a:t>
            </a:r>
            <a:r>
              <a:rPr lang="vi-VN" sz="1600" dirty="0" smtClean="0">
                <a:solidFill>
                  <a:schemeClr val="tx1"/>
                </a:solidFill>
              </a:rPr>
              <a:t>    </a:t>
            </a:r>
            <a:endParaRPr lang="ro-MO" sz="1600" dirty="0" smtClean="0">
              <a:solidFill>
                <a:schemeClr val="tx1"/>
              </a:solidFill>
            </a:endParaRPr>
          </a:p>
          <a:p>
            <a:pPr algn="ctr"/>
            <a:r>
              <a:rPr lang="vi-VN" sz="1600" dirty="0" smtClean="0">
                <a:solidFill>
                  <a:schemeClr val="tx1"/>
                </a:solidFill>
              </a:rPr>
              <a:t> </a:t>
            </a:r>
            <a:r>
              <a:rPr lang="vi-VN" sz="1600" dirty="0">
                <a:solidFill>
                  <a:schemeClr val="tx1"/>
                </a:solidFill>
              </a:rPr>
              <a:t>(art.33-35 din CF)</a:t>
            </a:r>
          </a:p>
          <a:p>
            <a:pPr algn="ctr"/>
            <a:endParaRPr lang="vi-VN" sz="1600" dirty="0">
              <a:solidFill>
                <a:schemeClr val="tx1"/>
              </a:solidFill>
            </a:endParaRPr>
          </a:p>
          <a:p>
            <a:pPr algn="just"/>
            <a:r>
              <a:rPr lang="ro-MO" sz="1600" dirty="0" smtClean="0">
                <a:solidFill>
                  <a:schemeClr val="tx1"/>
                </a:solidFill>
              </a:rPr>
              <a:t>	</a:t>
            </a:r>
            <a:r>
              <a:rPr lang="vi-VN" sz="1600" dirty="0" smtClean="0">
                <a:solidFill>
                  <a:schemeClr val="tx1"/>
                </a:solidFill>
              </a:rPr>
              <a:t>Modificarea </a:t>
            </a:r>
            <a:r>
              <a:rPr lang="vi-VN" sz="1600" dirty="0">
                <a:solidFill>
                  <a:schemeClr val="tx1"/>
                </a:solidFill>
              </a:rPr>
              <a:t>scutirilor are drept scop atenuarea impactului inflației asupra veniturilor cetățenilor, precum și pentru a asigura susținerea familiilor cu copii, în acest sens s-a propus:</a:t>
            </a:r>
          </a:p>
          <a:p>
            <a:pPr algn="just"/>
            <a:r>
              <a:rPr lang="vi-VN" sz="1600" dirty="0">
                <a:solidFill>
                  <a:schemeClr val="tx1"/>
                </a:solidFill>
              </a:rPr>
              <a:t> - majorarea scutirii personale cu 5% de la 24 000 lei până </a:t>
            </a:r>
            <a:r>
              <a:rPr lang="vi-VN" sz="1600" b="1" dirty="0">
                <a:solidFill>
                  <a:schemeClr val="tx1"/>
                </a:solidFill>
              </a:rPr>
              <a:t>la 25 200 lei;</a:t>
            </a:r>
          </a:p>
          <a:p>
            <a:pPr algn="just"/>
            <a:r>
              <a:rPr lang="ro-MO" sz="1600" dirty="0" smtClean="0">
                <a:solidFill>
                  <a:schemeClr val="tx1"/>
                </a:solidFill>
              </a:rPr>
              <a:t> </a:t>
            </a:r>
            <a:r>
              <a:rPr lang="vi-VN" sz="1600" dirty="0" smtClean="0">
                <a:solidFill>
                  <a:schemeClr val="tx1"/>
                </a:solidFill>
              </a:rPr>
              <a:t>-</a:t>
            </a:r>
            <a:r>
              <a:rPr lang="ro-MO" sz="1600" dirty="0" smtClean="0">
                <a:solidFill>
                  <a:schemeClr val="tx1"/>
                </a:solidFill>
              </a:rPr>
              <a:t> </a:t>
            </a:r>
            <a:r>
              <a:rPr lang="vi-VN" sz="1600" dirty="0" smtClean="0">
                <a:solidFill>
                  <a:schemeClr val="tx1"/>
                </a:solidFill>
              </a:rPr>
              <a:t>majorarea </a:t>
            </a:r>
            <a:r>
              <a:rPr lang="vi-VN" sz="1600" dirty="0">
                <a:solidFill>
                  <a:schemeClr val="tx1"/>
                </a:solidFill>
              </a:rPr>
              <a:t>scutirii suplimentare majore cu 5% de la 18 000 lei până </a:t>
            </a:r>
            <a:r>
              <a:rPr lang="vi-VN" sz="1600" b="1" dirty="0">
                <a:solidFill>
                  <a:schemeClr val="tx1"/>
                </a:solidFill>
              </a:rPr>
              <a:t>la 18 900 lei;</a:t>
            </a:r>
          </a:p>
          <a:p>
            <a:pPr algn="just"/>
            <a:r>
              <a:rPr lang="ro-MO" sz="1600" dirty="0" smtClean="0">
                <a:solidFill>
                  <a:schemeClr val="tx1"/>
                </a:solidFill>
              </a:rPr>
              <a:t> </a:t>
            </a:r>
            <a:r>
              <a:rPr lang="vi-VN" sz="1600" dirty="0" smtClean="0">
                <a:solidFill>
                  <a:schemeClr val="tx1"/>
                </a:solidFill>
              </a:rPr>
              <a:t>- </a:t>
            </a:r>
            <a:r>
              <a:rPr lang="vi-VN" sz="1600" dirty="0">
                <a:solidFill>
                  <a:schemeClr val="tx1"/>
                </a:solidFill>
              </a:rPr>
              <a:t>majorarea scutirii pentru persoanele întreținute cu 50% - de la 3 000 lei până la </a:t>
            </a:r>
            <a:r>
              <a:rPr lang="vi-VN" sz="1600" b="1" dirty="0">
                <a:solidFill>
                  <a:schemeClr val="tx1"/>
                </a:solidFill>
              </a:rPr>
              <a:t>4 500 lei</a:t>
            </a:r>
            <a:r>
              <a:rPr lang="vi-VN" sz="1600" dirty="0">
                <a:solidFill>
                  <a:schemeClr val="tx1"/>
                </a:solidFill>
              </a:rPr>
              <a:t>.</a:t>
            </a:r>
          </a:p>
          <a:p>
            <a:pPr algn="just"/>
            <a:endParaRPr lang="vi-VN" sz="1600" dirty="0">
              <a:solidFill>
                <a:schemeClr val="tx1"/>
              </a:solidFill>
            </a:endParaRPr>
          </a:p>
          <a:p>
            <a:pPr algn="just"/>
            <a:r>
              <a:rPr lang="vi-VN" sz="1600" dirty="0">
                <a:solidFill>
                  <a:schemeClr val="tx1"/>
                </a:solidFill>
              </a:rPr>
              <a:t> </a:t>
            </a:r>
            <a:r>
              <a:rPr lang="vi-VN" sz="1600" dirty="0" smtClean="0">
                <a:solidFill>
                  <a:schemeClr val="tx1"/>
                </a:solidFill>
              </a:rPr>
              <a:t> </a:t>
            </a:r>
            <a:r>
              <a:rPr lang="vi-VN" sz="1600" dirty="0">
                <a:solidFill>
                  <a:schemeClr val="tx1"/>
                </a:solidFill>
              </a:rPr>
              <a:t>Legea nr.257/2020 </a:t>
            </a:r>
            <a:r>
              <a:rPr lang="ro-MO" sz="1600" dirty="0" smtClean="0">
                <a:solidFill>
                  <a:schemeClr val="tx1"/>
                </a:solidFill>
              </a:rPr>
              <a:t>a stabilit </a:t>
            </a:r>
            <a:r>
              <a:rPr lang="vi-VN" sz="1600" b="1" dirty="0" smtClean="0">
                <a:solidFill>
                  <a:schemeClr val="tx1"/>
                </a:solidFill>
              </a:rPr>
              <a:t>anularea </a:t>
            </a:r>
            <a:r>
              <a:rPr lang="vi-VN" sz="1600" b="1" dirty="0">
                <a:solidFill>
                  <a:schemeClr val="tx1"/>
                </a:solidFill>
              </a:rPr>
              <a:t>scutirii pentru </a:t>
            </a:r>
            <a:r>
              <a:rPr lang="vi-VN" sz="1600" b="1" dirty="0" smtClean="0">
                <a:solidFill>
                  <a:schemeClr val="tx1"/>
                </a:solidFill>
              </a:rPr>
              <a:t>soți</a:t>
            </a:r>
            <a:r>
              <a:rPr lang="ro-MO" sz="1600" b="1" dirty="0" smtClean="0">
                <a:solidFill>
                  <a:schemeClr val="tx1"/>
                </a:solidFill>
              </a:rPr>
              <a:t>/soție</a:t>
            </a:r>
            <a:r>
              <a:rPr lang="vi-VN" sz="1600" dirty="0" smtClean="0">
                <a:solidFill>
                  <a:schemeClr val="tx1"/>
                </a:solidFill>
              </a:rPr>
              <a:t> </a:t>
            </a:r>
            <a:r>
              <a:rPr lang="vi-VN" sz="1600" dirty="0">
                <a:solidFill>
                  <a:schemeClr val="tx1"/>
                </a:solidFill>
              </a:rPr>
              <a:t>în cuantum </a:t>
            </a:r>
            <a:r>
              <a:rPr lang="vi-VN" sz="1600" b="1" i="1" dirty="0">
                <a:solidFill>
                  <a:schemeClr val="tx1"/>
                </a:solidFill>
              </a:rPr>
              <a:t>de 11 280 de lei </a:t>
            </a:r>
            <a:r>
              <a:rPr lang="vi-VN" sz="1600" dirty="0">
                <a:solidFill>
                  <a:schemeClr val="tx1"/>
                </a:solidFill>
              </a:rPr>
              <a:t>în vederea stimulării încadrării persoanelor apte de muncă în cadrul pieței muncii, fiind propusă concomitent instituirea mecanismului de subvenționare a creării locurilor de muncă.</a:t>
            </a:r>
          </a:p>
          <a:p>
            <a:pPr algn="ctr"/>
            <a:r>
              <a:rPr lang="vi-VN" sz="1600" i="1" dirty="0">
                <a:solidFill>
                  <a:schemeClr val="tx1"/>
                </a:solidFill>
              </a:rPr>
              <a:t>Evoluția cuantumului scutirii personale :</a:t>
            </a:r>
          </a:p>
          <a:p>
            <a:pPr algn="ctr"/>
            <a:r>
              <a:rPr lang="vi-VN" sz="1600" i="1" dirty="0">
                <a:solidFill>
                  <a:schemeClr val="tx1"/>
                </a:solidFill>
              </a:rPr>
              <a:t>anul 2017 -11 280 lei, anul 2018- 24000 lei , anul 2021 – 25200 lei</a:t>
            </a:r>
          </a:p>
        </p:txBody>
      </p:sp>
    </p:spTree>
    <p:extLst>
      <p:ext uri="{BB962C8B-B14F-4D97-AF65-F5344CB8AC3E}">
        <p14:creationId xmlns:p14="http://schemas.microsoft.com/office/powerpoint/2010/main" val="27732585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841276"/>
            <a:ext cx="9144000" cy="4455683"/>
          </a:xfrm>
        </p:spPr>
        <p:txBody>
          <a:bodyPr>
            <a:normAutofit/>
          </a:bodyPr>
          <a:lstStyle/>
          <a:p>
            <a:pPr marL="0" indent="0" algn="ctr">
              <a:spcBef>
                <a:spcPts val="0"/>
              </a:spcBef>
              <a:buNone/>
            </a:pPr>
            <a:r>
              <a:rPr lang="ru-RU" sz="2000" b="1" i="1" dirty="0"/>
              <a:t>	</a:t>
            </a:r>
            <a:r>
              <a:rPr lang="fr-FR" sz="1800" b="1" dirty="0"/>
              <a:t>IMPOZITUL PE VENIT LA SURSA DE PLATĂ</a:t>
            </a:r>
          </a:p>
          <a:p>
            <a:pPr marL="0" indent="0">
              <a:buNone/>
            </a:pPr>
            <a:endParaRPr lang="ro-RO" sz="1000" i="1" dirty="0" smtClean="0">
              <a:latin typeface="+mj-lt"/>
            </a:endParaRPr>
          </a:p>
          <a:p>
            <a:pPr marL="0" indent="0">
              <a:buNone/>
            </a:pPr>
            <a:endParaRPr lang="ro-RO" sz="1000" b="1" dirty="0">
              <a:latin typeface="+mj-lt"/>
            </a:endParaRPr>
          </a:p>
        </p:txBody>
      </p:sp>
      <p:sp>
        <p:nvSpPr>
          <p:cNvPr id="4" name="Slide Number Placeholder 3"/>
          <p:cNvSpPr>
            <a:spLocks noGrp="1"/>
          </p:cNvSpPr>
          <p:nvPr>
            <p:ph type="sldNum" sz="quarter" idx="12"/>
          </p:nvPr>
        </p:nvSpPr>
        <p:spPr/>
        <p:txBody>
          <a:bodyPr/>
          <a:lstStyle/>
          <a:p>
            <a:fld id="{725C68B6-61C2-468F-89AB-4B9F7531AA68}" type="slidenum">
              <a:rPr lang="ru-RU" smtClean="0">
                <a:solidFill>
                  <a:prstClr val="black">
                    <a:tint val="75000"/>
                  </a:prstClr>
                </a:solidFill>
              </a:rPr>
              <a:pPr/>
              <a:t>4</a:t>
            </a:fld>
            <a:endParaRPr lang="ru-RU">
              <a:solidFill>
                <a:prstClr val="black">
                  <a:tint val="75000"/>
                </a:prstClr>
              </a:solidFill>
            </a:endParaRPr>
          </a:p>
        </p:txBody>
      </p:sp>
      <p:sp>
        <p:nvSpPr>
          <p:cNvPr id="5" name="Прямоугольник 4"/>
          <p:cNvSpPr/>
          <p:nvPr/>
        </p:nvSpPr>
        <p:spPr>
          <a:xfrm>
            <a:off x="553250" y="1417340"/>
            <a:ext cx="8383677" cy="4183890"/>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600" b="1" dirty="0" smtClean="0">
                <a:solidFill>
                  <a:schemeClr val="tx1"/>
                </a:solidFill>
              </a:rPr>
              <a:t>Modificări </a:t>
            </a:r>
            <a:r>
              <a:rPr lang="ro-MO" sz="1600" b="1" dirty="0" smtClean="0">
                <a:solidFill>
                  <a:schemeClr val="tx1"/>
                </a:solidFill>
              </a:rPr>
              <a:t>aferente </a:t>
            </a:r>
            <a:r>
              <a:rPr lang="vi-VN" sz="1600" b="1" dirty="0" smtClean="0">
                <a:solidFill>
                  <a:schemeClr val="tx1"/>
                </a:solidFill>
              </a:rPr>
              <a:t>regimul</a:t>
            </a:r>
            <a:r>
              <a:rPr lang="ro-MO" sz="1600" b="1" dirty="0" smtClean="0">
                <a:solidFill>
                  <a:schemeClr val="tx1"/>
                </a:solidFill>
              </a:rPr>
              <a:t>ui</a:t>
            </a:r>
            <a:r>
              <a:rPr lang="vi-VN" sz="1600" b="1" dirty="0" smtClean="0">
                <a:solidFill>
                  <a:schemeClr val="tx1"/>
                </a:solidFill>
              </a:rPr>
              <a:t> fiscal</a:t>
            </a:r>
            <a:r>
              <a:rPr lang="ro-MO" sz="1600" b="1" dirty="0" smtClean="0">
                <a:solidFill>
                  <a:schemeClr val="tx1"/>
                </a:solidFill>
              </a:rPr>
              <a:t> aplicat de</a:t>
            </a:r>
            <a:r>
              <a:rPr lang="vi-VN" sz="1600" b="1" dirty="0" smtClean="0">
                <a:solidFill>
                  <a:schemeClr val="tx1"/>
                </a:solidFill>
              </a:rPr>
              <a:t> achiziționeri</a:t>
            </a:r>
            <a:endParaRPr lang="vi-VN" sz="1600" b="1" dirty="0">
              <a:solidFill>
                <a:schemeClr val="tx1"/>
              </a:solidFill>
            </a:endParaRPr>
          </a:p>
          <a:p>
            <a:pPr algn="ctr"/>
            <a:r>
              <a:rPr lang="vi-VN" sz="1600" b="1" i="1" dirty="0">
                <a:solidFill>
                  <a:schemeClr val="tx1"/>
                </a:solidFill>
              </a:rPr>
              <a:t>                   </a:t>
            </a:r>
            <a:r>
              <a:rPr lang="vi-VN" sz="1600" i="1" dirty="0" smtClean="0">
                <a:solidFill>
                  <a:schemeClr val="tx1"/>
                </a:solidFill>
              </a:rPr>
              <a:t>(art.69</a:t>
            </a:r>
            <a:r>
              <a:rPr lang="ro-MO" sz="1600" i="1" dirty="0" smtClean="0">
                <a:solidFill>
                  <a:schemeClr val="tx1"/>
                </a:solidFill>
              </a:rPr>
              <a:t>/</a:t>
            </a:r>
            <a:r>
              <a:rPr lang="vi-VN" sz="1600" i="1" dirty="0" smtClean="0">
                <a:solidFill>
                  <a:schemeClr val="tx1"/>
                </a:solidFill>
              </a:rPr>
              <a:t>15 </a:t>
            </a:r>
            <a:r>
              <a:rPr lang="vi-VN" sz="1600" i="1" dirty="0">
                <a:solidFill>
                  <a:schemeClr val="tx1"/>
                </a:solidFill>
              </a:rPr>
              <a:t>din CF) </a:t>
            </a:r>
          </a:p>
          <a:p>
            <a:pPr algn="just"/>
            <a:r>
              <a:rPr lang="vi-VN" sz="1600" dirty="0" smtClean="0">
                <a:solidFill>
                  <a:schemeClr val="tx1"/>
                </a:solidFill>
              </a:rPr>
              <a:t>Articolul 69</a:t>
            </a:r>
            <a:r>
              <a:rPr lang="ro-MO" sz="1600" dirty="0" smtClean="0">
                <a:solidFill>
                  <a:schemeClr val="tx1"/>
                </a:solidFill>
              </a:rPr>
              <a:t>/</a:t>
            </a:r>
            <a:r>
              <a:rPr lang="vi-VN" sz="1600" dirty="0" smtClean="0">
                <a:solidFill>
                  <a:schemeClr val="tx1"/>
                </a:solidFill>
              </a:rPr>
              <a:t>15 </a:t>
            </a:r>
            <a:r>
              <a:rPr lang="vi-VN" sz="1600" dirty="0">
                <a:solidFill>
                  <a:schemeClr val="tx1"/>
                </a:solidFill>
              </a:rPr>
              <a:t>din CF se completează cu alineatul (3) cu următorul cuprins</a:t>
            </a:r>
            <a:r>
              <a:rPr lang="vi-VN" sz="1600" dirty="0" smtClean="0">
                <a:solidFill>
                  <a:schemeClr val="tx1"/>
                </a:solidFill>
              </a:rPr>
              <a:t>:</a:t>
            </a:r>
            <a:endParaRPr lang="ro-MO" sz="1600" dirty="0" smtClean="0">
              <a:solidFill>
                <a:schemeClr val="tx1"/>
              </a:solidFill>
            </a:endParaRPr>
          </a:p>
          <a:p>
            <a:pPr algn="just"/>
            <a:endParaRPr lang="vi-VN" sz="400" dirty="0">
              <a:solidFill>
                <a:schemeClr val="tx1"/>
              </a:solidFill>
            </a:endParaRPr>
          </a:p>
          <a:p>
            <a:pPr algn="just"/>
            <a:r>
              <a:rPr lang="vi-VN" sz="1600" dirty="0">
                <a:solidFill>
                  <a:schemeClr val="tx1"/>
                </a:solidFill>
              </a:rPr>
              <a:t>"(3) În cazul în care venitul din vânzarea produselor din fitotehnie şi/sau horticultură şi/sau a obiectelor regnului vegetal către agenţi economici </a:t>
            </a:r>
            <a:r>
              <a:rPr lang="vi-VN" sz="1600" b="1" dirty="0">
                <a:solidFill>
                  <a:schemeClr val="tx1"/>
                </a:solidFill>
              </a:rPr>
              <a:t>depăşeşte suma de 1,2 milioane de lei pe parcursul anului calendaristic,</a:t>
            </a:r>
            <a:r>
              <a:rPr lang="vi-VN" sz="1600" dirty="0">
                <a:solidFill>
                  <a:schemeClr val="tx1"/>
                </a:solidFill>
              </a:rPr>
              <a:t> subiecţii impunerii sunt obligaţi să </a:t>
            </a:r>
            <a:r>
              <a:rPr lang="vi-VN" sz="1600" b="1" dirty="0">
                <a:solidFill>
                  <a:schemeClr val="tx1"/>
                </a:solidFill>
              </a:rPr>
              <a:t>prezinte declaraţia cu privire la impozitul pe venit şi pentru suma care depăşeşte plafonul de 1,2 milioane de lei, să achite impozitul pe venit la cota stabilită la art.15 lit.a), fără a lua în calcul suma impozitului pe venit reţinut la sursa de plată</a:t>
            </a:r>
            <a:r>
              <a:rPr lang="vi-VN" sz="1600" b="1" dirty="0" smtClean="0">
                <a:solidFill>
                  <a:schemeClr val="tx1"/>
                </a:solidFill>
              </a:rPr>
              <a:t>.„</a:t>
            </a:r>
            <a:endParaRPr lang="ro-MO" sz="1600" b="1" dirty="0" smtClean="0">
              <a:solidFill>
                <a:schemeClr val="tx1"/>
              </a:solidFill>
            </a:endParaRPr>
          </a:p>
          <a:p>
            <a:pPr algn="just"/>
            <a:endParaRPr lang="vi-VN" sz="1600" dirty="0">
              <a:solidFill>
                <a:schemeClr val="tx1"/>
              </a:solidFill>
            </a:endParaRPr>
          </a:p>
          <a:p>
            <a:pPr algn="just"/>
            <a:r>
              <a:rPr lang="vi-VN" sz="1600" i="1" dirty="0">
                <a:solidFill>
                  <a:schemeClr val="tx1"/>
                </a:solidFill>
              </a:rPr>
              <a:t>(achiziționerii vor fi obligați să prezinte declarația cu privire la impozitul pe venit (Forma CET18) și pentru suma care depășește plafonul de 1,2 milioane lei să achite impozitul pe venit în mărime de 12%, fără a lua în calcul suma impozitului pe venit reținut la sursa de plată.)</a:t>
            </a:r>
          </a:p>
        </p:txBody>
      </p:sp>
    </p:spTree>
    <p:extLst>
      <p:ext uri="{BB962C8B-B14F-4D97-AF65-F5344CB8AC3E}">
        <p14:creationId xmlns:p14="http://schemas.microsoft.com/office/powerpoint/2010/main" val="14997996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841275"/>
            <a:ext cx="9144000" cy="4455684"/>
          </a:xfrm>
        </p:spPr>
        <p:txBody>
          <a:bodyPr>
            <a:normAutofit/>
          </a:bodyPr>
          <a:lstStyle/>
          <a:p>
            <a:pPr marL="0" lvl="0" indent="0" algn="ctr">
              <a:buNone/>
            </a:pPr>
            <a:r>
              <a:rPr lang="fr-FR" sz="1800" b="1" dirty="0"/>
              <a:t>IMPOZITUL PE VENIT LA SURSA DE PLATĂ</a:t>
            </a:r>
          </a:p>
        </p:txBody>
      </p:sp>
      <p:sp>
        <p:nvSpPr>
          <p:cNvPr id="4" name="Slide Number Placeholder 3"/>
          <p:cNvSpPr>
            <a:spLocks noGrp="1"/>
          </p:cNvSpPr>
          <p:nvPr>
            <p:ph type="sldNum" sz="quarter" idx="12"/>
          </p:nvPr>
        </p:nvSpPr>
        <p:spPr/>
        <p:txBody>
          <a:bodyPr/>
          <a:lstStyle/>
          <a:p>
            <a:fld id="{725C68B6-61C2-468F-89AB-4B9F7531AA68}" type="slidenum">
              <a:rPr lang="ru-RU" smtClean="0">
                <a:solidFill>
                  <a:prstClr val="black">
                    <a:tint val="75000"/>
                  </a:prstClr>
                </a:solidFill>
              </a:rPr>
              <a:pPr/>
              <a:t>5</a:t>
            </a:fld>
            <a:endParaRPr lang="ru-RU">
              <a:solidFill>
                <a:prstClr val="black">
                  <a:tint val="75000"/>
                </a:prstClr>
              </a:solidFill>
            </a:endParaRPr>
          </a:p>
        </p:txBody>
      </p:sp>
      <p:sp>
        <p:nvSpPr>
          <p:cNvPr id="5" name="Прямоугольник 4"/>
          <p:cNvSpPr/>
          <p:nvPr/>
        </p:nvSpPr>
        <p:spPr>
          <a:xfrm>
            <a:off x="539551" y="1503129"/>
            <a:ext cx="8383677" cy="3600400"/>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1600" b="1" dirty="0" smtClean="0">
                <a:solidFill>
                  <a:schemeClr val="tx1"/>
                </a:solidFill>
              </a:rPr>
              <a:t>Articolul 90</a:t>
            </a:r>
            <a:r>
              <a:rPr lang="ro-MO" sz="1600" b="1" dirty="0" smtClean="0">
                <a:solidFill>
                  <a:schemeClr val="tx1"/>
                </a:solidFill>
              </a:rPr>
              <a:t>/</a:t>
            </a:r>
            <a:r>
              <a:rPr lang="vi-VN" sz="1600" b="1" dirty="0" smtClean="0">
                <a:solidFill>
                  <a:schemeClr val="tx1"/>
                </a:solidFill>
              </a:rPr>
              <a:t>1  </a:t>
            </a:r>
            <a:r>
              <a:rPr lang="vi-VN" sz="1600" b="1" dirty="0">
                <a:solidFill>
                  <a:schemeClr val="tx1"/>
                </a:solidFill>
              </a:rPr>
              <a:t>din Codul fiscal - cote de impozitare finală a veniturilor revizuite pentru anul 2021</a:t>
            </a:r>
            <a:r>
              <a:rPr lang="vi-VN" sz="1600" dirty="0">
                <a:solidFill>
                  <a:schemeClr val="tx1"/>
                </a:solidFill>
              </a:rPr>
              <a:t>. </a:t>
            </a:r>
          </a:p>
          <a:p>
            <a:pPr algn="just"/>
            <a:endParaRPr lang="vi-VN" sz="1600" dirty="0">
              <a:solidFill>
                <a:schemeClr val="tx1"/>
              </a:solidFill>
            </a:endParaRPr>
          </a:p>
          <a:p>
            <a:pPr algn="just"/>
            <a:r>
              <a:rPr lang="vi-VN" sz="1600" b="1" dirty="0" smtClean="0">
                <a:solidFill>
                  <a:schemeClr val="tx1"/>
                </a:solidFill>
              </a:rPr>
              <a:t>a)</a:t>
            </a:r>
            <a:r>
              <a:rPr lang="ro-MO" sz="1600" dirty="0" smtClean="0">
                <a:solidFill>
                  <a:schemeClr val="tx1"/>
                </a:solidFill>
              </a:rPr>
              <a:t> </a:t>
            </a:r>
            <a:r>
              <a:rPr lang="vi-VN" sz="1600" dirty="0" smtClean="0">
                <a:solidFill>
                  <a:schemeClr val="tx1"/>
                </a:solidFill>
              </a:rPr>
              <a:t>Potrivit </a:t>
            </a:r>
            <a:r>
              <a:rPr lang="vi-VN" sz="1600" dirty="0">
                <a:solidFill>
                  <a:schemeClr val="tx1"/>
                </a:solidFill>
              </a:rPr>
              <a:t>la alin.(3), din veniturile obţinute de către persoanele fizice care nu desfăşoară activitate de întreprinzător, de la transmiterea în posesie şi/sau folosinţă (locaţiune, arendă, uzufruct, superficie) a proprietăţii mobiliare şi imobiliare, cu excepţia arendei terenurilor agricole, se reține un impozit cu </a:t>
            </a:r>
            <a:r>
              <a:rPr lang="vi-VN" sz="1600" b="1" dirty="0">
                <a:solidFill>
                  <a:schemeClr val="tx1"/>
                </a:solidFill>
              </a:rPr>
              <a:t>aplicarea cotei de 12% </a:t>
            </a:r>
            <a:r>
              <a:rPr lang="vi-VN" sz="1600" i="1" dirty="0">
                <a:solidFill>
                  <a:schemeClr val="tx1"/>
                </a:solidFill>
              </a:rPr>
              <a:t>(în anul 2020 cota a fost stabilită în mărime de 10%);</a:t>
            </a:r>
          </a:p>
          <a:p>
            <a:pPr algn="just"/>
            <a:endParaRPr lang="vi-VN" sz="1600" dirty="0">
              <a:solidFill>
                <a:schemeClr val="tx1"/>
              </a:solidFill>
            </a:endParaRPr>
          </a:p>
          <a:p>
            <a:pPr algn="just"/>
            <a:r>
              <a:rPr lang="vi-VN" sz="1600" b="1" dirty="0" smtClean="0">
                <a:solidFill>
                  <a:schemeClr val="tx1"/>
                </a:solidFill>
              </a:rPr>
              <a:t>b)</a:t>
            </a:r>
            <a:r>
              <a:rPr lang="ro-MO" sz="1600" b="1" dirty="0" smtClean="0">
                <a:solidFill>
                  <a:schemeClr val="tx1"/>
                </a:solidFill>
              </a:rPr>
              <a:t> </a:t>
            </a:r>
            <a:r>
              <a:rPr lang="vi-VN" sz="1600" dirty="0" smtClean="0">
                <a:solidFill>
                  <a:schemeClr val="tx1"/>
                </a:solidFill>
              </a:rPr>
              <a:t>Prin </a:t>
            </a:r>
            <a:r>
              <a:rPr lang="vi-VN" sz="1600" dirty="0">
                <a:solidFill>
                  <a:schemeClr val="tx1"/>
                </a:solidFill>
              </a:rPr>
              <a:t>modificarea operată la alin. (31) </a:t>
            </a:r>
            <a:r>
              <a:rPr lang="ro-MO" sz="1600" dirty="0" smtClean="0">
                <a:solidFill>
                  <a:schemeClr val="tx1"/>
                </a:solidFill>
              </a:rPr>
              <a:t>prima </a:t>
            </a:r>
            <a:r>
              <a:rPr lang="vi-VN" sz="1600" dirty="0" smtClean="0">
                <a:solidFill>
                  <a:schemeClr val="tx1"/>
                </a:solidFill>
              </a:rPr>
              <a:t>liniuţa</a:t>
            </a:r>
            <a:r>
              <a:rPr lang="vi-VN" sz="1600" dirty="0">
                <a:solidFill>
                  <a:schemeClr val="tx1"/>
                </a:solidFill>
              </a:rPr>
              <a:t>, reținerea din plata dividendelor a impoitului pe venit se va efectua doar de la persoanle fizice, cu aplicarea cotei </a:t>
            </a:r>
            <a:r>
              <a:rPr lang="vi-VN" sz="1600" b="1" dirty="0">
                <a:solidFill>
                  <a:schemeClr val="tx1"/>
                </a:solidFill>
              </a:rPr>
              <a:t>de 6%</a:t>
            </a:r>
            <a:r>
              <a:rPr lang="vi-VN" sz="1600" dirty="0">
                <a:solidFill>
                  <a:schemeClr val="tx1"/>
                </a:solidFill>
              </a:rPr>
              <a:t> </a:t>
            </a:r>
            <a:r>
              <a:rPr lang="vi-VN" sz="1600" i="1" dirty="0">
                <a:solidFill>
                  <a:schemeClr val="tx1"/>
                </a:solidFill>
              </a:rPr>
              <a:t>(cu excepţia dividendelor aferente profitului nerepartizat obţinut în perioadele fiscale 2008–2011 inclusiv);</a:t>
            </a:r>
          </a:p>
        </p:txBody>
      </p:sp>
    </p:spTree>
    <p:extLst>
      <p:ext uri="{BB962C8B-B14F-4D97-AF65-F5344CB8AC3E}">
        <p14:creationId xmlns:p14="http://schemas.microsoft.com/office/powerpoint/2010/main" val="4337843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841275"/>
            <a:ext cx="9144000" cy="4455684"/>
          </a:xfrm>
        </p:spPr>
        <p:txBody>
          <a:bodyPr>
            <a:normAutofit/>
          </a:bodyPr>
          <a:lstStyle/>
          <a:p>
            <a:pPr marL="0" lvl="0" indent="0" algn="ctr">
              <a:buNone/>
            </a:pPr>
            <a:r>
              <a:rPr lang="fr-FR" sz="1800" b="1" dirty="0"/>
              <a:t>IMPOZITUL PE VENIT LA SURSA DE PLATĂ</a:t>
            </a:r>
          </a:p>
        </p:txBody>
      </p:sp>
      <p:sp>
        <p:nvSpPr>
          <p:cNvPr id="4" name="Slide Number Placeholder 3"/>
          <p:cNvSpPr>
            <a:spLocks noGrp="1"/>
          </p:cNvSpPr>
          <p:nvPr>
            <p:ph type="sldNum" sz="quarter" idx="12"/>
          </p:nvPr>
        </p:nvSpPr>
        <p:spPr/>
        <p:txBody>
          <a:bodyPr/>
          <a:lstStyle/>
          <a:p>
            <a:fld id="{725C68B6-61C2-468F-89AB-4B9F7531AA68}" type="slidenum">
              <a:rPr lang="ru-RU" smtClean="0">
                <a:solidFill>
                  <a:prstClr val="black">
                    <a:tint val="75000"/>
                  </a:prstClr>
                </a:solidFill>
              </a:rPr>
              <a:pPr/>
              <a:t>6</a:t>
            </a:fld>
            <a:endParaRPr lang="ru-RU">
              <a:solidFill>
                <a:prstClr val="black">
                  <a:tint val="75000"/>
                </a:prstClr>
              </a:solidFill>
            </a:endParaRPr>
          </a:p>
        </p:txBody>
      </p:sp>
      <p:sp>
        <p:nvSpPr>
          <p:cNvPr id="5" name="Прямоугольник 4"/>
          <p:cNvSpPr/>
          <p:nvPr/>
        </p:nvSpPr>
        <p:spPr>
          <a:xfrm>
            <a:off x="539552" y="1345332"/>
            <a:ext cx="8383677" cy="3744416"/>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i="1" dirty="0">
                <a:solidFill>
                  <a:schemeClr val="tx1"/>
                </a:solidFill>
              </a:rPr>
              <a:t> </a:t>
            </a:r>
            <a:endParaRPr lang="ru-RU" sz="1600" i="1" dirty="0" smtClean="0">
              <a:solidFill>
                <a:schemeClr val="tx1"/>
              </a:solidFill>
            </a:endParaRPr>
          </a:p>
          <a:p>
            <a:pPr algn="just"/>
            <a:r>
              <a:rPr lang="vi-VN" sz="1500" i="1" dirty="0" smtClean="0">
                <a:solidFill>
                  <a:schemeClr val="tx1"/>
                </a:solidFill>
              </a:rPr>
              <a:t>c)</a:t>
            </a:r>
            <a:r>
              <a:rPr lang="ro-MO" sz="1500" i="1" dirty="0" smtClean="0">
                <a:solidFill>
                  <a:schemeClr val="tx1"/>
                </a:solidFill>
              </a:rPr>
              <a:t> </a:t>
            </a:r>
            <a:r>
              <a:rPr lang="vi-VN" sz="1500" i="1" dirty="0" smtClean="0">
                <a:solidFill>
                  <a:schemeClr val="tx1"/>
                </a:solidFill>
              </a:rPr>
              <a:t>Prin </a:t>
            </a:r>
            <a:r>
              <a:rPr lang="vi-VN" sz="1500" i="1" dirty="0">
                <a:solidFill>
                  <a:schemeClr val="tx1"/>
                </a:solidFill>
              </a:rPr>
              <a:t>modificarea alin. (</a:t>
            </a:r>
            <a:r>
              <a:rPr lang="vi-VN" sz="1500" i="1" dirty="0" smtClean="0">
                <a:solidFill>
                  <a:schemeClr val="tx1"/>
                </a:solidFill>
              </a:rPr>
              <a:t>3</a:t>
            </a:r>
            <a:r>
              <a:rPr lang="ro-MO" sz="1500" i="1" dirty="0" smtClean="0">
                <a:solidFill>
                  <a:schemeClr val="tx1"/>
                </a:solidFill>
              </a:rPr>
              <a:t>/</a:t>
            </a:r>
            <a:r>
              <a:rPr lang="vi-VN" sz="1500" i="1" dirty="0" smtClean="0">
                <a:solidFill>
                  <a:schemeClr val="tx1"/>
                </a:solidFill>
              </a:rPr>
              <a:t>4</a:t>
            </a:r>
            <a:r>
              <a:rPr lang="vi-VN" sz="1500" i="1" dirty="0">
                <a:solidFill>
                  <a:schemeClr val="tx1"/>
                </a:solidFill>
              </a:rPr>
              <a:t>) s-a </a:t>
            </a:r>
            <a:r>
              <a:rPr lang="vi-VN" sz="1500" b="1" i="1" dirty="0">
                <a:solidFill>
                  <a:schemeClr val="tx1"/>
                </a:solidFill>
              </a:rPr>
              <a:t>extins termenul de achitare pînă la data de 25 a lunii în curs, pentru contractele înregistrare până la această dată.</a:t>
            </a:r>
            <a:r>
              <a:rPr lang="vi-VN" sz="1500" i="1" dirty="0">
                <a:solidFill>
                  <a:schemeClr val="tx1"/>
                </a:solidFill>
              </a:rPr>
              <a:t> Dacă proprietatea imobiliară a fost transmisă în posesie şi/sau în folosinţă (locaţiune, arendă, uzufruct, superficie) după data de 25, termenul de plată în această lună va fi data de 25 a lunii următoare lunii transmiterii în posesie și/sau în folosință a bunului imobil;</a:t>
            </a:r>
          </a:p>
          <a:p>
            <a:pPr algn="just"/>
            <a:endParaRPr lang="vi-VN" sz="1500" i="1" dirty="0">
              <a:solidFill>
                <a:schemeClr val="tx1"/>
              </a:solidFill>
            </a:endParaRPr>
          </a:p>
          <a:p>
            <a:pPr algn="just"/>
            <a:r>
              <a:rPr lang="vi-VN" sz="1500" i="1" dirty="0" smtClean="0">
                <a:solidFill>
                  <a:schemeClr val="tx1"/>
                </a:solidFill>
              </a:rPr>
              <a:t>d</a:t>
            </a:r>
            <a:r>
              <a:rPr lang="ro-MO" sz="1500" i="1" dirty="0" smtClean="0">
                <a:solidFill>
                  <a:schemeClr val="tx1"/>
                </a:solidFill>
              </a:rPr>
              <a:t>) </a:t>
            </a:r>
            <a:r>
              <a:rPr lang="vi-VN" sz="1500" i="1" dirty="0" smtClean="0">
                <a:solidFill>
                  <a:schemeClr val="tx1"/>
                </a:solidFill>
              </a:rPr>
              <a:t>S-a </a:t>
            </a:r>
            <a:r>
              <a:rPr lang="vi-VN" sz="1500" i="1" dirty="0">
                <a:solidFill>
                  <a:schemeClr val="tx1"/>
                </a:solidFill>
              </a:rPr>
              <a:t>majorat cota impozitului </a:t>
            </a:r>
            <a:r>
              <a:rPr lang="vi-VN" sz="1500" b="1" i="1" dirty="0">
                <a:solidFill>
                  <a:schemeClr val="tx1"/>
                </a:solidFill>
              </a:rPr>
              <a:t>de la 5% la 6% </a:t>
            </a:r>
            <a:r>
              <a:rPr lang="vi-VN" sz="1500" i="1" dirty="0">
                <a:solidFill>
                  <a:schemeClr val="tx1"/>
                </a:solidFill>
              </a:rPr>
              <a:t>care urmează să fie utilizată la determinatrea impozitului pe venit din plăţile efectuate în folosul persoanei fizice, (cu excepţia întreprinzătorilor individuali, a gospodăriilor ţărăneşti (de fermier) şi a persoanelor fizice care desfăşoară activităţi în domeniul achiziţiilor de produse din fitotehnie şi/sau horticultură şi/sau de obiecte ale regnului vegetal conform cap. 10)3, pe veniturile obţinute de către acestea aferente livrării producţiei din fitotehnie şi horticultură în formă naturală, inclusiv a nucilor şi a produselor derivate din nuci, şi a producţiei din zootehnie în formă naturală, în masă vie şi sacrificată, cu excepţia laptelui natural. (alin. (</a:t>
            </a:r>
            <a:r>
              <a:rPr lang="vi-VN" sz="1500" i="1" dirty="0" smtClean="0">
                <a:solidFill>
                  <a:schemeClr val="tx1"/>
                </a:solidFill>
              </a:rPr>
              <a:t>3</a:t>
            </a:r>
            <a:r>
              <a:rPr lang="ro-MO" sz="1500" i="1" dirty="0" smtClean="0">
                <a:solidFill>
                  <a:schemeClr val="tx1"/>
                </a:solidFill>
              </a:rPr>
              <a:t>/</a:t>
            </a:r>
            <a:r>
              <a:rPr lang="vi-VN" sz="1500" i="1" dirty="0" smtClean="0">
                <a:solidFill>
                  <a:schemeClr val="tx1"/>
                </a:solidFill>
              </a:rPr>
              <a:t>5)art.90</a:t>
            </a:r>
            <a:r>
              <a:rPr lang="ro-MO" sz="1500" i="1" dirty="0" smtClean="0">
                <a:solidFill>
                  <a:schemeClr val="tx1"/>
                </a:solidFill>
              </a:rPr>
              <a:t>/</a:t>
            </a:r>
            <a:r>
              <a:rPr lang="vi-VN" sz="1500" i="1" dirty="0" smtClean="0">
                <a:solidFill>
                  <a:schemeClr val="tx1"/>
                </a:solidFill>
              </a:rPr>
              <a:t>1 </a:t>
            </a:r>
            <a:r>
              <a:rPr lang="vi-VN" sz="1500" i="1" dirty="0">
                <a:solidFill>
                  <a:schemeClr val="tx1"/>
                </a:solidFill>
              </a:rPr>
              <a:t>din CF);</a:t>
            </a:r>
          </a:p>
        </p:txBody>
      </p:sp>
    </p:spTree>
    <p:extLst>
      <p:ext uri="{BB962C8B-B14F-4D97-AF65-F5344CB8AC3E}">
        <p14:creationId xmlns:p14="http://schemas.microsoft.com/office/powerpoint/2010/main" val="27196561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109609"/>
            <a:ext cx="8229600" cy="451748"/>
          </a:xfrm>
        </p:spPr>
        <p:txBody>
          <a:bodyPr>
            <a:normAutofit fontScale="90000"/>
          </a:bodyPr>
          <a:lstStyle/>
          <a:p>
            <a:pPr lvl="0"/>
            <a:r>
              <a:rPr lang="ru-RU" sz="2700" b="1" dirty="0" smtClean="0"/>
              <a:t/>
            </a:r>
            <a:br>
              <a:rPr lang="ru-RU" sz="2700" b="1" dirty="0" smtClean="0"/>
            </a:br>
            <a:r>
              <a:rPr lang="fr-FR" sz="2000" b="1" dirty="0"/>
              <a:t>IMPOZITUL PE VENIT LA SURSA DE PLATĂ</a:t>
            </a:r>
            <a:r>
              <a:rPr lang="fr-FR" sz="2700" b="1" dirty="0"/>
              <a:t/>
            </a:r>
            <a:br>
              <a:rPr lang="fr-FR" sz="2700" b="1" dirty="0"/>
            </a:br>
            <a:r>
              <a:rPr lang="ru-RU" sz="2700" b="1" dirty="0"/>
              <a:t/>
            </a:r>
            <a:br>
              <a:rPr lang="ru-RU" sz="2700" b="1" dirty="0"/>
            </a:br>
            <a:r>
              <a:rPr lang="ru-RU" sz="1800" dirty="0"/>
              <a:t/>
            </a:r>
            <a:br>
              <a:rPr lang="ru-RU" sz="1800" dirty="0"/>
            </a:br>
            <a:r>
              <a:rPr lang="en-US" sz="1800" dirty="0">
                <a:latin typeface="Times New Roman" panose="02020603050405020304" pitchFamily="18" charset="0"/>
                <a:cs typeface="Times New Roman" panose="02020603050405020304" pitchFamily="18" charset="0"/>
              </a:rPr>
              <a:t/>
            </a:r>
            <a:br>
              <a:rPr lang="en-US" sz="1800" dirty="0">
                <a:latin typeface="Times New Roman" panose="02020603050405020304" pitchFamily="18" charset="0"/>
                <a:cs typeface="Times New Roman" panose="02020603050405020304" pitchFamily="18" charset="0"/>
              </a:rPr>
            </a:br>
            <a:endParaRPr lang="ru-RU" sz="1800" dirty="0">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7</a:t>
            </a:fld>
            <a:endParaRPr lang="ru-RU">
              <a:solidFill>
                <a:prstClr val="black">
                  <a:tint val="75000"/>
                </a:prstClr>
              </a:solidFill>
            </a:endParaRPr>
          </a:p>
        </p:txBody>
      </p:sp>
      <p:sp>
        <p:nvSpPr>
          <p:cNvPr id="7" name="Прямоугольник 6"/>
          <p:cNvSpPr/>
          <p:nvPr/>
        </p:nvSpPr>
        <p:spPr>
          <a:xfrm>
            <a:off x="323528" y="1633364"/>
            <a:ext cx="8668509" cy="3744416"/>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1600" dirty="0" smtClean="0">
                <a:solidFill>
                  <a:schemeClr val="tx1"/>
                </a:solidFill>
                <a:latin typeface="Times New Roman" panose="02020603050405020304" pitchFamily="18" charset="0"/>
                <a:cs typeface="Times New Roman" panose="02020603050405020304" pitchFamily="18" charset="0"/>
              </a:rPr>
              <a:t>e)</a:t>
            </a:r>
            <a:r>
              <a:rPr lang="ro-MO" sz="1600" dirty="0" smtClean="0">
                <a:solidFill>
                  <a:schemeClr val="tx1"/>
                </a:solidFill>
                <a:latin typeface="Times New Roman" panose="02020603050405020304" pitchFamily="18" charset="0"/>
                <a:cs typeface="Times New Roman" panose="02020603050405020304" pitchFamily="18" charset="0"/>
              </a:rPr>
              <a:t>  </a:t>
            </a:r>
            <a:r>
              <a:rPr lang="vi-VN" sz="1600" dirty="0" smtClean="0">
                <a:solidFill>
                  <a:schemeClr val="tx1"/>
                </a:solidFill>
                <a:latin typeface="Times New Roman" panose="02020603050405020304" pitchFamily="18" charset="0"/>
                <a:cs typeface="Times New Roman" panose="02020603050405020304" pitchFamily="18" charset="0"/>
              </a:rPr>
              <a:t>Prin </a:t>
            </a:r>
            <a:r>
              <a:rPr lang="vi-VN" sz="1600" dirty="0">
                <a:solidFill>
                  <a:schemeClr val="tx1"/>
                </a:solidFill>
                <a:latin typeface="Times New Roman" panose="02020603050405020304" pitchFamily="18" charset="0"/>
                <a:cs typeface="Times New Roman" panose="02020603050405020304" pitchFamily="18" charset="0"/>
              </a:rPr>
              <a:t>modificarea la alin. (</a:t>
            </a:r>
            <a:r>
              <a:rPr lang="vi-VN" sz="1600" dirty="0" smtClean="0">
                <a:solidFill>
                  <a:schemeClr val="tx1"/>
                </a:solidFill>
                <a:latin typeface="Times New Roman" panose="02020603050405020304" pitchFamily="18" charset="0"/>
                <a:cs typeface="Times New Roman" panose="02020603050405020304" pitchFamily="18" charset="0"/>
              </a:rPr>
              <a:t>3</a:t>
            </a:r>
            <a:r>
              <a:rPr lang="ro-MO" sz="1600" dirty="0" smtClean="0">
                <a:solidFill>
                  <a:schemeClr val="tx1"/>
                </a:solidFill>
                <a:latin typeface="Times New Roman" panose="02020603050405020304" pitchFamily="18" charset="0"/>
                <a:cs typeface="Times New Roman" panose="02020603050405020304" pitchFamily="18" charset="0"/>
              </a:rPr>
              <a:t>/</a:t>
            </a:r>
            <a:r>
              <a:rPr lang="vi-VN" sz="1600" dirty="0" smtClean="0">
                <a:solidFill>
                  <a:schemeClr val="tx1"/>
                </a:solidFill>
                <a:latin typeface="Times New Roman" panose="02020603050405020304" pitchFamily="18" charset="0"/>
                <a:cs typeface="Times New Roman" panose="02020603050405020304" pitchFamily="18" charset="0"/>
              </a:rPr>
              <a:t>6</a:t>
            </a:r>
            <a:r>
              <a:rPr lang="vi-VN" sz="1600" dirty="0">
                <a:solidFill>
                  <a:schemeClr val="tx1"/>
                </a:solidFill>
                <a:latin typeface="Times New Roman" panose="02020603050405020304" pitchFamily="18" charset="0"/>
                <a:cs typeface="Times New Roman" panose="02020603050405020304" pitchFamily="18" charset="0"/>
              </a:rPr>
              <a:t>) s-a majorat cota impozitului pe venit </a:t>
            </a:r>
            <a:r>
              <a:rPr lang="vi-VN" sz="1600" b="1" dirty="0">
                <a:solidFill>
                  <a:schemeClr val="tx1"/>
                </a:solidFill>
                <a:latin typeface="Times New Roman" panose="02020603050405020304" pitchFamily="18" charset="0"/>
                <a:cs typeface="Times New Roman" panose="02020603050405020304" pitchFamily="18" charset="0"/>
              </a:rPr>
              <a:t>de la 10% la 12% </a:t>
            </a:r>
            <a:r>
              <a:rPr lang="vi-VN" sz="1600" dirty="0">
                <a:solidFill>
                  <a:schemeClr val="tx1"/>
                </a:solidFill>
                <a:latin typeface="Times New Roman" panose="02020603050405020304" pitchFamily="18" charset="0"/>
                <a:cs typeface="Times New Roman" panose="02020603050405020304" pitchFamily="18" charset="0"/>
              </a:rPr>
              <a:t>potrivit căreia fiecare comisionar urmează să se rețină un impozit din plăţile efectuate în folosul persoanei fizice, cu excepţia întreprinzătorilor individuali şi a gospodăriilor ţărăneşti (de fermier), pe veniturile obţinute de către acestea aferente desfacerii prin unităţile comerţului de consignaţie a mărfurilor;</a:t>
            </a:r>
          </a:p>
          <a:p>
            <a:pPr algn="just"/>
            <a:endParaRPr lang="vi-VN" sz="1600" dirty="0">
              <a:solidFill>
                <a:schemeClr val="tx1"/>
              </a:solidFill>
              <a:latin typeface="Times New Roman" panose="02020603050405020304" pitchFamily="18" charset="0"/>
              <a:cs typeface="Times New Roman" panose="02020603050405020304" pitchFamily="18" charset="0"/>
            </a:endParaRPr>
          </a:p>
          <a:p>
            <a:pPr algn="just"/>
            <a:r>
              <a:rPr lang="vi-VN" sz="1600" dirty="0" smtClean="0">
                <a:solidFill>
                  <a:schemeClr val="tx1"/>
                </a:solidFill>
                <a:latin typeface="Times New Roman" panose="02020603050405020304" pitchFamily="18" charset="0"/>
                <a:cs typeface="Times New Roman" panose="02020603050405020304" pitchFamily="18" charset="0"/>
              </a:rPr>
              <a:t>f)</a:t>
            </a:r>
            <a:r>
              <a:rPr lang="ro-MO" sz="1600" dirty="0" smtClean="0">
                <a:solidFill>
                  <a:schemeClr val="tx1"/>
                </a:solidFill>
                <a:latin typeface="Times New Roman" panose="02020603050405020304" pitchFamily="18" charset="0"/>
                <a:cs typeface="Times New Roman" panose="02020603050405020304" pitchFamily="18" charset="0"/>
              </a:rPr>
              <a:t>   </a:t>
            </a:r>
            <a:r>
              <a:rPr lang="vi-VN" sz="1600" dirty="0" smtClean="0">
                <a:solidFill>
                  <a:schemeClr val="tx1"/>
                </a:solidFill>
                <a:latin typeface="Times New Roman" panose="02020603050405020304" pitchFamily="18" charset="0"/>
                <a:cs typeface="Times New Roman" panose="02020603050405020304" pitchFamily="18" charset="0"/>
              </a:rPr>
              <a:t>Articolul 90</a:t>
            </a:r>
            <a:r>
              <a:rPr lang="ro-MO" sz="1600" dirty="0" smtClean="0">
                <a:solidFill>
                  <a:schemeClr val="tx1"/>
                </a:solidFill>
                <a:latin typeface="Times New Roman" panose="02020603050405020304" pitchFamily="18" charset="0"/>
                <a:cs typeface="Times New Roman" panose="02020603050405020304" pitchFamily="18" charset="0"/>
              </a:rPr>
              <a:t>/</a:t>
            </a:r>
            <a:r>
              <a:rPr lang="vi-VN" sz="1600" dirty="0" smtClean="0">
                <a:solidFill>
                  <a:schemeClr val="tx1"/>
                </a:solidFill>
                <a:latin typeface="Times New Roman" panose="02020603050405020304" pitchFamily="18" charset="0"/>
                <a:cs typeface="Times New Roman" panose="02020603050405020304" pitchFamily="18" charset="0"/>
              </a:rPr>
              <a:t>1din </a:t>
            </a:r>
            <a:r>
              <a:rPr lang="vi-VN" sz="1600" dirty="0">
                <a:solidFill>
                  <a:schemeClr val="tx1"/>
                </a:solidFill>
                <a:latin typeface="Times New Roman" panose="02020603050405020304" pitchFamily="18" charset="0"/>
                <a:cs typeface="Times New Roman" panose="02020603050405020304" pitchFamily="18" charset="0"/>
              </a:rPr>
              <a:t>Cdul fiscal s-a completat cu un nou alineat cu următoarea redacție:</a:t>
            </a:r>
          </a:p>
          <a:p>
            <a:pPr algn="just"/>
            <a:r>
              <a:rPr lang="vi-VN" sz="1600" dirty="0">
                <a:solidFill>
                  <a:schemeClr val="tx1"/>
                </a:solidFill>
                <a:latin typeface="Times New Roman" panose="02020603050405020304" pitchFamily="18" charset="0"/>
                <a:cs typeface="Times New Roman" panose="02020603050405020304" pitchFamily="18" charset="0"/>
              </a:rPr>
              <a:t>„Băncile, asociaţiile de economii şi împrumut, precum şi emitenţii de valori mobiliare corporative reţin un impozit </a:t>
            </a:r>
            <a:r>
              <a:rPr lang="vi-VN" sz="1600" b="1" dirty="0">
                <a:solidFill>
                  <a:schemeClr val="tx1"/>
                </a:solidFill>
                <a:latin typeface="Times New Roman" panose="02020603050405020304" pitchFamily="18" charset="0"/>
                <a:cs typeface="Times New Roman" panose="02020603050405020304" pitchFamily="18" charset="0"/>
              </a:rPr>
              <a:t>în mărime de 3% din dobânzile achitate în folosul persoanelor fizice rezidente."</a:t>
            </a:r>
          </a:p>
          <a:p>
            <a:pPr algn="just"/>
            <a:r>
              <a:rPr lang="vi-VN" sz="1600" b="1" i="1" dirty="0">
                <a:solidFill>
                  <a:schemeClr val="tx1"/>
                </a:solidFill>
                <a:latin typeface="Times New Roman" panose="02020603050405020304" pitchFamily="18" charset="0"/>
                <a:cs typeface="Times New Roman" panose="02020603050405020304" pitchFamily="18" charset="0"/>
              </a:rPr>
              <a:t>Important!: Se supun impozitării doar dobânzile achitate persoanelor fizice rezidente calculate aferent perioadei începând cu 1 ianuarie 2021</a:t>
            </a:r>
            <a:r>
              <a:rPr lang="vi-VN" sz="1600" b="1" i="1" dirty="0" smtClean="0">
                <a:solidFill>
                  <a:schemeClr val="tx1"/>
                </a:solidFill>
                <a:latin typeface="Times New Roman" panose="02020603050405020304" pitchFamily="18" charset="0"/>
                <a:cs typeface="Times New Roman" panose="02020603050405020304" pitchFamily="18" charset="0"/>
              </a:rPr>
              <a:t>.</a:t>
            </a:r>
            <a:endParaRPr lang="ro-MO" sz="1600" b="1" i="1" dirty="0" smtClean="0">
              <a:solidFill>
                <a:schemeClr val="tx1"/>
              </a:solidFill>
              <a:latin typeface="Times New Roman" panose="02020603050405020304" pitchFamily="18" charset="0"/>
              <a:cs typeface="Times New Roman" panose="02020603050405020304" pitchFamily="18" charset="0"/>
            </a:endParaRPr>
          </a:p>
          <a:p>
            <a:pPr algn="ctr"/>
            <a:r>
              <a:rPr lang="ro-MO" sz="1400" i="1" dirty="0" smtClean="0">
                <a:solidFill>
                  <a:schemeClr val="tx1"/>
                </a:solidFill>
                <a:latin typeface="Times New Roman" panose="02020603050405020304" pitchFamily="18" charset="0"/>
                <a:cs typeface="Times New Roman" panose="02020603050405020304" pitchFamily="18" charset="0"/>
              </a:rPr>
              <a:t>(delararea veniturilor menționate și impozitul pe venit reținut se declară prin darea de seamă forma IPC18, la codul sursei de venit DOB BA )</a:t>
            </a:r>
            <a:endParaRPr lang="vi-VN" sz="1400" i="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453515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697260"/>
            <a:ext cx="8229600" cy="864097"/>
          </a:xfrm>
        </p:spPr>
        <p:txBody>
          <a:bodyPr>
            <a:normAutofit fontScale="90000"/>
          </a:bodyPr>
          <a:lstStyle/>
          <a:p>
            <a:pPr lvl="0"/>
            <a:r>
              <a:rPr lang="ru-RU" sz="2700" b="1" dirty="0" smtClean="0"/>
              <a:t/>
            </a:r>
            <a:br>
              <a:rPr lang="ru-RU" sz="2700" b="1" dirty="0" smtClean="0"/>
            </a:br>
            <a:r>
              <a:rPr lang="fr-FR" sz="2000" b="1" dirty="0"/>
              <a:t>IMPOZITUL PE VENIT LA SURSA DE PLATĂ</a:t>
            </a:r>
            <a:r>
              <a:rPr lang="ru-RU" sz="2700" b="1" dirty="0"/>
              <a:t/>
            </a:r>
            <a:br>
              <a:rPr lang="ru-RU" sz="2700" b="1" dirty="0"/>
            </a:br>
            <a:r>
              <a:rPr lang="ru-RU" sz="1800" dirty="0"/>
              <a:t/>
            </a:r>
            <a:br>
              <a:rPr lang="ru-RU" sz="1800" dirty="0"/>
            </a:br>
            <a:r>
              <a:rPr lang="en-US" sz="1800" dirty="0">
                <a:latin typeface="Times New Roman" panose="02020603050405020304" pitchFamily="18" charset="0"/>
                <a:cs typeface="Times New Roman" panose="02020603050405020304" pitchFamily="18" charset="0"/>
              </a:rPr>
              <a:t/>
            </a:r>
            <a:br>
              <a:rPr lang="en-US" sz="1800" dirty="0">
                <a:latin typeface="Times New Roman" panose="02020603050405020304" pitchFamily="18" charset="0"/>
                <a:cs typeface="Times New Roman" panose="02020603050405020304" pitchFamily="18" charset="0"/>
              </a:rPr>
            </a:br>
            <a:endParaRPr lang="ru-RU" sz="1800" dirty="0">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8</a:t>
            </a:fld>
            <a:endParaRPr lang="ru-RU">
              <a:solidFill>
                <a:prstClr val="black">
                  <a:tint val="75000"/>
                </a:prstClr>
              </a:solidFill>
            </a:endParaRPr>
          </a:p>
        </p:txBody>
      </p:sp>
      <p:sp>
        <p:nvSpPr>
          <p:cNvPr id="7" name="Прямоугольник 6"/>
          <p:cNvSpPr/>
          <p:nvPr/>
        </p:nvSpPr>
        <p:spPr>
          <a:xfrm>
            <a:off x="329446" y="1633364"/>
            <a:ext cx="8668509" cy="3744416"/>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MO" b="1" dirty="0" smtClean="0">
                <a:solidFill>
                  <a:schemeClr val="tx1"/>
                </a:solidFill>
                <a:latin typeface="Times New Roman" panose="02020603050405020304" pitchFamily="18" charset="0"/>
                <a:cs typeface="Times New Roman" panose="02020603050405020304" pitchFamily="18" charset="0"/>
              </a:rPr>
              <a:t>Baza generalizată a practicii fiscale a Serviciului Fscal de Stat</a:t>
            </a:r>
          </a:p>
          <a:p>
            <a:r>
              <a:rPr lang="vi-VN" sz="1600" b="1" dirty="0" smtClean="0">
                <a:solidFill>
                  <a:schemeClr val="tx1"/>
                </a:solidFill>
                <a:latin typeface="Times New Roman" panose="02020603050405020304" pitchFamily="18" charset="0"/>
                <a:cs typeface="Times New Roman" panose="02020603050405020304" pitchFamily="18" charset="0"/>
              </a:rPr>
              <a:t>29.1.7.9.1</a:t>
            </a:r>
            <a:r>
              <a:rPr lang="vi-VN" sz="1600" dirty="0">
                <a:solidFill>
                  <a:schemeClr val="tx1"/>
                </a:solidFill>
                <a:latin typeface="Times New Roman" panose="02020603050405020304" pitchFamily="18" charset="0"/>
                <a:cs typeface="Times New Roman" panose="02020603050405020304" pitchFamily="18" charset="0"/>
              </a:rPr>
              <a:t>.</a:t>
            </a:r>
          </a:p>
          <a:p>
            <a:pPr algn="just"/>
            <a:r>
              <a:rPr lang="vi-VN" sz="1600" b="1" dirty="0">
                <a:solidFill>
                  <a:schemeClr val="tx1"/>
                </a:solidFill>
                <a:latin typeface="Times New Roman" panose="02020603050405020304" pitchFamily="18" charset="0"/>
                <a:cs typeface="Times New Roman" panose="02020603050405020304" pitchFamily="18" charset="0"/>
              </a:rPr>
              <a:t>Se supun impozitării dobânzile calculate pentru perioada de până la 1 ianuarie 2021 și achitate după această dată de către bănci, asociațiile de economii și împrumut, precum și de către emitenții de valori mobiliare corporative?</a:t>
            </a:r>
          </a:p>
          <a:p>
            <a:pPr algn="ctr"/>
            <a:endParaRPr lang="vi-VN" sz="1600" dirty="0">
              <a:solidFill>
                <a:schemeClr val="tx1"/>
              </a:solidFill>
              <a:latin typeface="Times New Roman" panose="02020603050405020304" pitchFamily="18" charset="0"/>
              <a:cs typeface="Times New Roman" panose="02020603050405020304" pitchFamily="18" charset="0"/>
            </a:endParaRPr>
          </a:p>
          <a:p>
            <a:pPr algn="just"/>
            <a:r>
              <a:rPr lang="vi-VN" sz="1600" dirty="0">
                <a:solidFill>
                  <a:schemeClr val="tx1"/>
                </a:solidFill>
                <a:latin typeface="Times New Roman" panose="02020603050405020304" pitchFamily="18" charset="0"/>
                <a:cs typeface="Times New Roman" panose="02020603050405020304" pitchFamily="18" charset="0"/>
              </a:rPr>
              <a:t>        Conform prevederilor alin.(2) art.LV din Legea cu privire la modificarea unor acte normative, nr.257/2020, se supun impozitării dobânzile achitate persoanelor fizice rezidente calculate aferent perioadei începând cu 1 ianuarie 2021. </a:t>
            </a:r>
          </a:p>
          <a:p>
            <a:pPr algn="just"/>
            <a:r>
              <a:rPr lang="vi-VN" sz="1600" dirty="0">
                <a:solidFill>
                  <a:schemeClr val="tx1"/>
                </a:solidFill>
                <a:latin typeface="Times New Roman" panose="02020603050405020304" pitchFamily="18" charset="0"/>
                <a:cs typeface="Times New Roman" panose="02020603050405020304" pitchFamily="18" charset="0"/>
              </a:rPr>
              <a:t>        Astfel, obligația de reținere a impozitului pe venit, în conformitate cu normele expuse, se răsfrâng doar asupra dobânzilor determinate în perioadele începând cu 1 ianuarie 2021.</a:t>
            </a:r>
            <a:endParaRPr lang="ru-RU" sz="16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385578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697260"/>
            <a:ext cx="8229600" cy="864097"/>
          </a:xfrm>
        </p:spPr>
        <p:txBody>
          <a:bodyPr>
            <a:normAutofit fontScale="90000"/>
          </a:bodyPr>
          <a:lstStyle/>
          <a:p>
            <a:pPr lvl="0"/>
            <a:r>
              <a:rPr lang="ru-RU" sz="2700" b="1" dirty="0" smtClean="0"/>
              <a:t/>
            </a:r>
            <a:br>
              <a:rPr lang="ru-RU" sz="2700" b="1" dirty="0" smtClean="0"/>
            </a:br>
            <a:r>
              <a:rPr lang="fr-FR" sz="2000" b="1" dirty="0"/>
              <a:t>IMPOZITUL PE VENIT LA SURSA DE </a:t>
            </a:r>
            <a:r>
              <a:rPr lang="fr-FR" sz="2000" b="1" dirty="0" smtClean="0"/>
              <a:t>PLATĂ</a:t>
            </a:r>
            <a:r>
              <a:rPr lang="ru-RU" sz="2700" b="1" dirty="0"/>
              <a:t/>
            </a:r>
            <a:br>
              <a:rPr lang="ru-RU" sz="2700" b="1" dirty="0"/>
            </a:br>
            <a:r>
              <a:rPr lang="ru-RU" sz="1800" dirty="0"/>
              <a:t/>
            </a:r>
            <a:br>
              <a:rPr lang="ru-RU" sz="1800" dirty="0"/>
            </a:br>
            <a:r>
              <a:rPr lang="en-US" sz="1800" dirty="0">
                <a:latin typeface="Times New Roman" panose="02020603050405020304" pitchFamily="18" charset="0"/>
                <a:cs typeface="Times New Roman" panose="02020603050405020304" pitchFamily="18" charset="0"/>
              </a:rPr>
              <a:t/>
            </a:r>
            <a:br>
              <a:rPr lang="en-US" sz="1800" dirty="0">
                <a:latin typeface="Times New Roman" panose="02020603050405020304" pitchFamily="18" charset="0"/>
                <a:cs typeface="Times New Roman" panose="02020603050405020304" pitchFamily="18" charset="0"/>
              </a:rPr>
            </a:br>
            <a:endParaRPr lang="ru-RU" sz="1800" dirty="0">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9</a:t>
            </a:fld>
            <a:endParaRPr lang="ru-RU">
              <a:solidFill>
                <a:prstClr val="black">
                  <a:tint val="75000"/>
                </a:prstClr>
              </a:solidFill>
            </a:endParaRPr>
          </a:p>
        </p:txBody>
      </p:sp>
      <p:sp>
        <p:nvSpPr>
          <p:cNvPr id="7" name="Прямоугольник 6"/>
          <p:cNvSpPr/>
          <p:nvPr/>
        </p:nvSpPr>
        <p:spPr>
          <a:xfrm>
            <a:off x="323528" y="1633364"/>
            <a:ext cx="8668509" cy="3744416"/>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600" b="1" dirty="0">
                <a:solidFill>
                  <a:schemeClr val="tx1"/>
                </a:solidFill>
                <a:latin typeface="Times New Roman" panose="02020603050405020304" pitchFamily="18" charset="0"/>
                <a:cs typeface="Times New Roman" panose="02020603050405020304" pitchFamily="18" charset="0"/>
              </a:rPr>
              <a:t>Baza generalizată a practicii fiscale a Serviciului Fscal de Stat</a:t>
            </a:r>
          </a:p>
          <a:p>
            <a:pPr algn="just"/>
            <a:endParaRPr lang="ro-MO" sz="1600" b="1" dirty="0" smtClean="0">
              <a:solidFill>
                <a:schemeClr val="tx1"/>
              </a:solidFill>
              <a:latin typeface="Times New Roman" panose="02020603050405020304" pitchFamily="18" charset="0"/>
              <a:cs typeface="Times New Roman" panose="02020603050405020304" pitchFamily="18" charset="0"/>
            </a:endParaRPr>
          </a:p>
          <a:p>
            <a:pPr algn="just"/>
            <a:r>
              <a:rPr lang="vi-VN" sz="1600" b="1" dirty="0" smtClean="0">
                <a:solidFill>
                  <a:schemeClr val="tx1"/>
                </a:solidFill>
                <a:latin typeface="Times New Roman" panose="02020603050405020304" pitchFamily="18" charset="0"/>
                <a:cs typeface="Times New Roman" panose="02020603050405020304" pitchFamily="18" charset="0"/>
              </a:rPr>
              <a:t>29.1.7.9.</a:t>
            </a:r>
            <a:r>
              <a:rPr lang="ro-MO" sz="1600" b="1" dirty="0" smtClean="0">
                <a:solidFill>
                  <a:schemeClr val="tx1"/>
                </a:solidFill>
                <a:latin typeface="Times New Roman" panose="02020603050405020304" pitchFamily="18" charset="0"/>
                <a:cs typeface="Times New Roman" panose="02020603050405020304" pitchFamily="18" charset="0"/>
              </a:rPr>
              <a:t>2</a:t>
            </a:r>
            <a:r>
              <a:rPr lang="vi-VN" sz="1600" b="1" dirty="0" smtClean="0">
                <a:solidFill>
                  <a:schemeClr val="tx1"/>
                </a:solidFill>
                <a:latin typeface="Times New Roman" panose="02020603050405020304" pitchFamily="18" charset="0"/>
                <a:cs typeface="Times New Roman" panose="02020603050405020304" pitchFamily="18" charset="0"/>
              </a:rPr>
              <a:t>.</a:t>
            </a:r>
            <a:endParaRPr lang="ro-MO" sz="1600" b="1" dirty="0" smtClean="0">
              <a:solidFill>
                <a:schemeClr val="tx1"/>
              </a:solidFill>
              <a:latin typeface="Times New Roman" panose="02020603050405020304" pitchFamily="18" charset="0"/>
              <a:cs typeface="Times New Roman" panose="02020603050405020304" pitchFamily="18" charset="0"/>
            </a:endParaRPr>
          </a:p>
          <a:p>
            <a:pPr algn="just"/>
            <a:r>
              <a:rPr lang="vi-VN" sz="1600" b="1" dirty="0" smtClean="0">
                <a:solidFill>
                  <a:schemeClr val="tx1"/>
                </a:solidFill>
                <a:latin typeface="Times New Roman" panose="02020603050405020304" pitchFamily="18" charset="0"/>
                <a:cs typeface="Times New Roman" panose="02020603050405020304" pitchFamily="18" charset="0"/>
              </a:rPr>
              <a:t>Urmează </a:t>
            </a:r>
            <a:r>
              <a:rPr lang="vi-VN" sz="1600" b="1" dirty="0">
                <a:solidFill>
                  <a:schemeClr val="tx1"/>
                </a:solidFill>
                <a:latin typeface="Times New Roman" panose="02020603050405020304" pitchFamily="18" charset="0"/>
                <a:cs typeface="Times New Roman" panose="02020603050405020304" pitchFamily="18" charset="0"/>
              </a:rPr>
              <a:t>de a restitui impozitul pe venit din dobânda aferentă contului de depozit restituit deponenților în cazul în care contractul de depozit a fost reziliat la inițiativa acestuia?</a:t>
            </a:r>
          </a:p>
          <a:p>
            <a:pPr algn="just"/>
            <a:endParaRPr lang="vi-VN" sz="1600" b="1" dirty="0">
              <a:solidFill>
                <a:schemeClr val="tx1"/>
              </a:solidFill>
              <a:latin typeface="Times New Roman" panose="02020603050405020304" pitchFamily="18" charset="0"/>
              <a:cs typeface="Times New Roman" panose="02020603050405020304" pitchFamily="18" charset="0"/>
            </a:endParaRPr>
          </a:p>
          <a:p>
            <a:pPr algn="just"/>
            <a:r>
              <a:rPr lang="vi-VN" sz="1600" b="1" dirty="0">
                <a:solidFill>
                  <a:schemeClr val="tx1"/>
                </a:solidFill>
                <a:latin typeface="Times New Roman" panose="02020603050405020304" pitchFamily="18" charset="0"/>
                <a:cs typeface="Times New Roman" panose="02020603050405020304" pitchFamily="18" charset="0"/>
              </a:rPr>
              <a:t>        </a:t>
            </a:r>
            <a:r>
              <a:rPr lang="vi-VN" sz="1600" dirty="0">
                <a:solidFill>
                  <a:schemeClr val="tx1"/>
                </a:solidFill>
                <a:latin typeface="Times New Roman" panose="02020603050405020304" pitchFamily="18" charset="0"/>
                <a:cs typeface="Times New Roman" panose="02020603050405020304" pitchFamily="18" charset="0"/>
              </a:rPr>
              <a:t>În cazul rezilierii contractului de depozit la inițiativa deponentului, fiind stabilită clauza de reținere a sumei egale cu suma dobânzilor aferente depozitului care au fost calculate și îndreptate spre plată deponentului, din contul depozitului restituit deponentului, obligația cu privire la reținerea impozitului pe venit pentru sumele achitate sub formă de dobânzi nu se supune revizuirii, dat fiind, că în temeiul art.44 alin. (1) lit.a) din Codul fiscal la determinarea impozitului pe venit a persoanei fizice se aplica metoda de casă a veniturilor.</a:t>
            </a:r>
            <a:endParaRPr lang="ru-RU" sz="16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017441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2">
      <a:maj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Модуль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Специальное оформление">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Специальное оформление">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E0D1D9FE39DB944A96E3666DCFD5384" ma:contentTypeVersion="0" ma:contentTypeDescription="Creare document nou." ma:contentTypeScope="" ma:versionID="3995e091fe15750727e18881ee8e9b23">
  <xsd:schema xmlns:xsd="http://www.w3.org/2001/XMLSchema" xmlns:p="http://schemas.microsoft.com/office/2006/metadata/properties" targetNamespace="http://schemas.microsoft.com/office/2006/metadata/properties" ma:root="true" ma:fieldsID="d88be5b3ecfd90b4816867ec94976105">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 de conținut" ma:readOnly="true"/>
        <xsd:element ref="dc:title" minOccurs="0" maxOccurs="1" ma:index="4" ma:displayName="Titlu"/>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26E6A281-F42F-4749-B95D-FCABB13826B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29D96214-BB9D-45A3-8836-19250D69BDE5}">
  <ds:schemaRefs>
    <ds:schemaRef ds:uri="http://schemas.microsoft.com/sharepoint/v3/contenttype/forms"/>
  </ds:schemaRefs>
</ds:datastoreItem>
</file>

<file path=customXml/itemProps3.xml><?xml version="1.0" encoding="utf-8"?>
<ds:datastoreItem xmlns:ds="http://schemas.openxmlformats.org/officeDocument/2006/customXml" ds:itemID="{E9152242-6C71-42B1-8B08-47B82F1708FB}">
  <ds:schemaRefs>
    <ds:schemaRef ds:uri="http://schemas.microsoft.com/office/2006/documentManagement/types"/>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20511</TotalTime>
  <Words>1493</Words>
  <Application>Microsoft Office PowerPoint</Application>
  <PresentationFormat>Экран (16:10)</PresentationFormat>
  <Paragraphs>186</Paragraphs>
  <Slides>28</Slides>
  <Notes>6</Notes>
  <HiddenSlides>0</HiddenSlides>
  <MMClips>0</MMClips>
  <ScaleCrop>false</ScaleCrop>
  <HeadingPairs>
    <vt:vector size="4" baseType="variant">
      <vt:variant>
        <vt:lpstr>Тема</vt:lpstr>
      </vt:variant>
      <vt:variant>
        <vt:i4>3</vt:i4>
      </vt:variant>
      <vt:variant>
        <vt:lpstr>Заголовки слайдов</vt:lpstr>
      </vt:variant>
      <vt:variant>
        <vt:i4>28</vt:i4>
      </vt:variant>
    </vt:vector>
  </HeadingPairs>
  <TitlesOfParts>
    <vt:vector size="31" baseType="lpstr">
      <vt:lpstr>Тема Office</vt:lpstr>
      <vt:lpstr>Специальное оформление</vt:lpstr>
      <vt:lpstr>1_Специальное оформление</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IMPOZITUL PE VENIT LA SURSA DE PLATĂ    </vt:lpstr>
      <vt:lpstr> IMPOZITUL PE VENIT LA SURSA DE PLATĂ   </vt:lpstr>
      <vt:lpstr> IMPOZITUL PE VENIT LA SURSA DE PLATĂ   </vt:lpstr>
      <vt:lpstr> IMPOZITUL PE VENIT LA SURSA DE PLATĂ   </vt:lpstr>
      <vt:lpstr> IMPOZITUL PE VENIT LA SURSA DE PLATĂ   </vt:lpstr>
      <vt:lpstr>    IMPOZITUL PE VENIT LA SURSA DE PLATĂ    </vt:lpstr>
      <vt:lpstr>  IMPOZITUL PE VENIT LA SURSA DE PLATĂ </vt:lpstr>
      <vt:lpstr> Подоходный налог у источника выплаты.   </vt:lpstr>
      <vt:lpstr>  PRIMELE DE ASIGURARE OBLIGATORIE DE ASITENȚĂ MEDICALĂ  </vt:lpstr>
      <vt:lpstr>  PRIMELE DE ASIGURARE OBLIGATORIE DE ASITENȚĂ MEDICALĂ  </vt:lpstr>
      <vt:lpstr>  PRIMELE DE ASIGURARE OBLIGATORIE DE ASITENȚĂ MEDICALĂ  </vt:lpstr>
      <vt:lpstr>  PRIMELE DE ASIGURARE OBLIGATORIE DE ASITENȚĂ MEDICALĂ  </vt:lpstr>
      <vt:lpstr>  PRIMELE DE ASIGURARE OBLIGATORIE DE ASITENȚĂ MEDICALĂ  </vt:lpstr>
      <vt:lpstr>   PRIMELE DE ASIGURARE OBLIGATORIE DE ASITENȚĂ MEDICALĂ  </vt:lpstr>
      <vt:lpstr>Презентация PowerPoint</vt:lpstr>
      <vt:lpstr>  CONTRIBUȚII DE ASIGURĂRI SOCIALE DE STAT OBLIGATORII  </vt:lpstr>
      <vt:lpstr> CONTRIBUȚII DE ASIGURĂRI SOCIALE DE STAT OBLIGATORII  </vt:lpstr>
      <vt:lpstr>  CONTRIBUȚII DE ASIGURĂRI SOCIALE DE STAT OBLIGATORII  </vt:lpstr>
      <vt:lpstr> CONTRIBUȚII DE ASIGURĂRI SOCIALE DE STAT OBLIGATORII  </vt:lpstr>
      <vt:lpstr>CONTRIBUȚII DE ASIGURĂRI SOCIALE DE STAT OBLIGATORII</vt:lpstr>
      <vt:lpstr>  ВЗНОСЫ ОБЯЗАТЕЛЬНОГО МЕДИЦИНСКОГО СТРАХОВАНИЯ  </vt:lpstr>
      <vt:lpstr>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Parascovia1</cp:lastModifiedBy>
  <cp:revision>970</cp:revision>
  <cp:lastPrinted>2020-09-21T04:48:46Z</cp:lastPrinted>
  <dcterms:created xsi:type="dcterms:W3CDTF">2014-06-20T16:36:54Z</dcterms:created>
  <dcterms:modified xsi:type="dcterms:W3CDTF">2021-01-20T17:35:16Z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0x0101003E0D1D9FE39DB944A96E3666DCFD5384</vt:lpwstr>
  </property>
</Properties>
</file>